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838840412" r:id="rId4"/>
    <p:sldId id="821" r:id="rId5"/>
    <p:sldId id="838840413" r:id="rId6"/>
    <p:sldId id="838840404" r:id="rId7"/>
    <p:sldId id="328" r:id="rId8"/>
    <p:sldId id="825" r:id="rId9"/>
    <p:sldId id="823" r:id="rId10"/>
    <p:sldId id="838840415" r:id="rId11"/>
    <p:sldId id="8388404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4"/>
  </p:normalViewPr>
  <p:slideViewPr>
    <p:cSldViewPr snapToGrid="0">
      <p:cViewPr varScale="1">
        <p:scale>
          <a:sx n="104" d="100"/>
          <a:sy n="104" d="100"/>
        </p:scale>
        <p:origin x="8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ACB4-6EF0-4AFD-B8B5-05AB18FC6FF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E651-3BDA-4D0A-9D7A-0AFE75E0EE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16">
            <a:extLst>
              <a:ext uri="{FF2B5EF4-FFF2-40B4-BE49-F238E27FC236}">
                <a16:creationId xmlns:a16="http://schemas.microsoft.com/office/drawing/2014/main" id="{9119130F-5940-C14F-A190-5BEB5464C51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8" name="Shape 17">
            <a:extLst>
              <a:ext uri="{FF2B5EF4-FFF2-40B4-BE49-F238E27FC236}">
                <a16:creationId xmlns:a16="http://schemas.microsoft.com/office/drawing/2014/main" id="{4C673E4E-ADC6-A141-9A07-960E89AC00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en-PT" altLang="en-PT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Shape 18">
            <a:extLst>
              <a:ext uri="{FF2B5EF4-FFF2-40B4-BE49-F238E27FC236}">
                <a16:creationId xmlns:a16="http://schemas.microsoft.com/office/drawing/2014/main" id="{325B1FD1-DDFF-F640-872D-5D345655A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3CF33A1-2783-0743-9BE5-431DA7B20BFF}" type="slidenum">
              <a:rPr lang="en-US" altLang="en-PT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en-US" altLang="en-PT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>
            <a:extLst>
              <a:ext uri="{FF2B5EF4-FFF2-40B4-BE49-F238E27FC236}">
                <a16:creationId xmlns:a16="http://schemas.microsoft.com/office/drawing/2014/main" id="{BE2E54F5-7224-DE41-85C6-3A56AD5893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T" altLang="en-P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4" name="Shape 37">
            <a:extLst>
              <a:ext uri="{FF2B5EF4-FFF2-40B4-BE49-F238E27FC236}">
                <a16:creationId xmlns:a16="http://schemas.microsoft.com/office/drawing/2014/main" id="{2A0AB586-9125-5F44-8A0B-211FCA23CE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68E62-C49A-4588-A88F-F1A15237F3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0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5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68E62-C49A-4588-A88F-F1A15237F3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6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0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1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3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Helvetica Light"/>
              </a:rPr>
              <a:t>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68E62-C49A-4588-A88F-F1A15237F3F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B56B-F301-572E-42EA-0FA5A0C1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2F13-C9A3-C531-DFD4-C9C3BF6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A1A6A-8BB3-E89F-CCBC-3299D52F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5E5C2-12EF-EDA6-C2D7-FCA4F81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0CD3-C113-B075-1199-AD848D17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39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A50C-15E2-CB41-FDBF-85905C12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34690-62D4-E849-DE7E-B2AFEB7B2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5A9A-6A45-D7FB-EC57-6660CCB7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985B-724B-5E47-9A7F-4054E9A9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3833-6E42-DE60-2149-A07E8537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93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29248-6995-A18E-E2F6-A5CE27CCC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B3813-2CDF-ED9C-33A0-2BDD0969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B5D2-FE0D-8FED-CD89-403EA3C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F79A-1C49-31D7-4E8F-F3F47C04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B439-D585-43B4-650A-C86D6508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596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89">
            <a:extLst>
              <a:ext uri="{FF2B5EF4-FFF2-40B4-BE49-F238E27FC236}">
                <a16:creationId xmlns:a16="http://schemas.microsoft.com/office/drawing/2014/main" id="{BCC5CF9B-5591-F448-8FAF-B935B980CC1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331556" y="6280882"/>
            <a:ext cx="11535874" cy="24198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raphic 28">
            <a:extLst>
              <a:ext uri="{FF2B5EF4-FFF2-40B4-BE49-F238E27FC236}">
                <a16:creationId xmlns:a16="http://schemas.microsoft.com/office/drawing/2014/main" id="{51D4F712-52B7-D54C-91AE-154653A82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694" y="6404657"/>
            <a:ext cx="633736" cy="3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259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DFF24489-40FA-3C41-B82E-45574AB93B3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331556" y="6280882"/>
            <a:ext cx="11535874" cy="24198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E3E26E48-1146-D54B-9F39-A3CA8998E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694" y="6404657"/>
            <a:ext cx="633736" cy="3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1218C-9C0E-5E4A-9619-934FD1EB4EC6}"/>
              </a:ext>
            </a:extLst>
          </p:cNvPr>
          <p:cNvGrpSpPr/>
          <p:nvPr userDrawn="1"/>
        </p:nvGrpSpPr>
        <p:grpSpPr>
          <a:xfrm>
            <a:off x="331556" y="1613014"/>
            <a:ext cx="2333649" cy="2096774"/>
            <a:chOff x="520953" y="4055299"/>
            <a:chExt cx="6993391" cy="628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BF08E-1988-0841-B73A-4FA311341A26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AD6035E8-E1AD-8149-9A94-280EEE81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9984F-1586-6540-9826-9D264AE23D25}"/>
              </a:ext>
            </a:extLst>
          </p:cNvPr>
          <p:cNvGrpSpPr/>
          <p:nvPr userDrawn="1"/>
        </p:nvGrpSpPr>
        <p:grpSpPr>
          <a:xfrm>
            <a:off x="2755291" y="1603355"/>
            <a:ext cx="2333649" cy="2096774"/>
            <a:chOff x="8681553" y="4055299"/>
            <a:chExt cx="6993392" cy="628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5113B-8490-1540-BCF8-79ADF0B0ED7C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FCF87386-0FCC-204D-A392-D1E14F2C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A2D9F-7F8B-E44A-9B82-7FFC684108B7}"/>
              </a:ext>
            </a:extLst>
          </p:cNvPr>
          <p:cNvGrpSpPr/>
          <p:nvPr userDrawn="1"/>
        </p:nvGrpSpPr>
        <p:grpSpPr>
          <a:xfrm>
            <a:off x="5185490" y="1615114"/>
            <a:ext cx="2333649" cy="2096774"/>
            <a:chOff x="16064429" y="4046683"/>
            <a:chExt cx="6993391" cy="6285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633AC-938F-1747-AC3A-9DC2FA50781F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DF253062-953D-6747-B30D-2B96E718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E110A-FE44-994C-A2A1-090B3BB4DB36}"/>
              </a:ext>
            </a:extLst>
          </p:cNvPr>
          <p:cNvGrpSpPr/>
          <p:nvPr userDrawn="1"/>
        </p:nvGrpSpPr>
        <p:grpSpPr>
          <a:xfrm>
            <a:off x="331556" y="3821389"/>
            <a:ext cx="2333649" cy="2096774"/>
            <a:chOff x="520953" y="4055299"/>
            <a:chExt cx="6993391" cy="62851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02C1D-1FCC-EB49-BE74-CE58C14C5971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6" name="Shape 1719">
              <a:extLst>
                <a:ext uri="{FF2B5EF4-FFF2-40B4-BE49-F238E27FC236}">
                  <a16:creationId xmlns:a16="http://schemas.microsoft.com/office/drawing/2014/main" id="{AB3795A2-C189-4F4C-B615-3466B4E5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DC0CE-327D-F549-9969-49701D3993E0}"/>
              </a:ext>
            </a:extLst>
          </p:cNvPr>
          <p:cNvGrpSpPr/>
          <p:nvPr userDrawn="1"/>
        </p:nvGrpSpPr>
        <p:grpSpPr>
          <a:xfrm>
            <a:off x="2761741" y="3821389"/>
            <a:ext cx="2333649" cy="2096774"/>
            <a:chOff x="8681553" y="4055299"/>
            <a:chExt cx="6993392" cy="62851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5CF7B-7A22-A24E-8AFB-165242901A9D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9" name="Shape 1719">
              <a:extLst>
                <a:ext uri="{FF2B5EF4-FFF2-40B4-BE49-F238E27FC236}">
                  <a16:creationId xmlns:a16="http://schemas.microsoft.com/office/drawing/2014/main" id="{E3F732BB-9344-D942-87C4-4D53691C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AC196-8C66-9A4D-AA66-B30C16A151F9}"/>
              </a:ext>
            </a:extLst>
          </p:cNvPr>
          <p:cNvGrpSpPr/>
          <p:nvPr userDrawn="1"/>
        </p:nvGrpSpPr>
        <p:grpSpPr>
          <a:xfrm>
            <a:off x="5191925" y="3821389"/>
            <a:ext cx="2333649" cy="2096774"/>
            <a:chOff x="16064429" y="4046683"/>
            <a:chExt cx="6993391" cy="62851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4D2404-6FAA-8942-BD03-6AAF593E28C1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sz="900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2" name="Shape 1719">
              <a:extLst>
                <a:ext uri="{FF2B5EF4-FFF2-40B4-BE49-F238E27FC236}">
                  <a16:creationId xmlns:a16="http://schemas.microsoft.com/office/drawing/2014/main" id="{E48CD8A9-14B1-B14C-84D3-C6958774B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sz="900" dirty="0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1C467CD-010F-2248-8DEE-9B635DF99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874" y="1612900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6BBD2B82-2F7B-D14B-912A-58776E23C7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61951" y="1614785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6776902C-518C-5D42-B352-242B030117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0351" y="1622225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DE4CEA90-CE36-BD43-8729-25E3711A5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766" y="3825994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8757CF03-F3E3-A549-9DA8-16D3EA423D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61951" y="3830600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5DE4D4A-E66E-B345-9BAD-1DE32A27D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1386" y="3830719"/>
            <a:ext cx="2333439" cy="208756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094186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5B500A-F68C-6F46-B929-00FBCCF7EB87}"/>
              </a:ext>
            </a:extLst>
          </p:cNvPr>
          <p:cNvSpPr/>
          <p:nvPr userDrawn="1"/>
        </p:nvSpPr>
        <p:spPr>
          <a:xfrm>
            <a:off x="10958945" y="6109856"/>
            <a:ext cx="1233055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FA61-626D-554B-8B69-D5CBB2B9C9A4}"/>
              </a:ext>
            </a:extLst>
          </p:cNvPr>
          <p:cNvSpPr txBox="1"/>
          <p:nvPr userDrawn="1"/>
        </p:nvSpPr>
        <p:spPr>
          <a:xfrm>
            <a:off x="2221985" y="2798266"/>
            <a:ext cx="776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  <a:t>WITH MANY THANKS TO OUR</a:t>
            </a:r>
            <a:br>
              <a:rPr lang="en-GB" sz="2800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</a:br>
            <a:r>
              <a:rPr lang="en-GB" sz="2800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  <a:t> GLOBAL COALITION OF PARTNERS</a:t>
            </a:r>
          </a:p>
        </p:txBody>
      </p:sp>
      <p:pic>
        <p:nvPicPr>
          <p:cNvPr id="7" name="Picture 6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C06047AE-4A32-7A4C-A6BF-6BAA5D842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61" y="501388"/>
            <a:ext cx="3030099" cy="156852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5E482A2-E141-7145-9AE8-E1924AEDC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95" y="4059734"/>
            <a:ext cx="2250911" cy="9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783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F7ABC99-5E3B-C74C-992C-9EC6D7A509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645998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935032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4" name="Graphic 28">
            <a:extLst>
              <a:ext uri="{FF2B5EF4-FFF2-40B4-BE49-F238E27FC236}">
                <a16:creationId xmlns:a16="http://schemas.microsoft.com/office/drawing/2014/main" id="{7FABC0BD-1079-C749-BEAF-1F9FF12A76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93279"/>
            <a:ext cx="3517901" cy="18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11744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EC460967-F580-654F-A07F-DDB8CFDA4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98" y="-1"/>
            <a:ext cx="122042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4439F4-2C2F-6D41-BC13-16F73169B7FD}"/>
              </a:ext>
            </a:extLst>
          </p:cNvPr>
          <p:cNvSpPr/>
          <p:nvPr userDrawn="1"/>
        </p:nvSpPr>
        <p:spPr>
          <a:xfrm>
            <a:off x="4032435" y="-1"/>
            <a:ext cx="8159566" cy="681352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645998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935032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C1E5D-CA9E-DE4B-9725-C0009D0AEC7E}"/>
              </a:ext>
            </a:extLst>
          </p:cNvPr>
          <p:cNvSpPr txBox="1"/>
          <p:nvPr userDrawn="1"/>
        </p:nvSpPr>
        <p:spPr>
          <a:xfrm>
            <a:off x="9130553" y="2869921"/>
            <a:ext cx="162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0" i="0">
                <a:solidFill>
                  <a:schemeClr val="accent2"/>
                </a:solidFill>
                <a:latin typeface="Montserrat" pitchFamily="2" charset="77"/>
              </a:rPr>
              <a:t>INDIA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049C562-617B-A24D-9C7F-CA97C32A5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8"/>
          <a:stretch/>
        </p:blipFill>
        <p:spPr>
          <a:xfrm>
            <a:off x="5456724" y="89644"/>
            <a:ext cx="5953311" cy="31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991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dirt road in the mountains&#10;&#10;Description automatically generated with medium confidence">
            <a:extLst>
              <a:ext uri="{FF2B5EF4-FFF2-40B4-BE49-F238E27FC236}">
                <a16:creationId xmlns:a16="http://schemas.microsoft.com/office/drawing/2014/main" id="{53D31241-7B92-BD4D-8D2E-845FF6F2C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A2E22-5F37-F44B-9726-9EA8AF5904F4}"/>
              </a:ext>
            </a:extLst>
          </p:cNvPr>
          <p:cNvSpPr/>
          <p:nvPr userDrawn="1"/>
        </p:nvSpPr>
        <p:spPr>
          <a:xfrm>
            <a:off x="4032435" y="-1"/>
            <a:ext cx="8159566" cy="681352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06" y="3687031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5606" y="4985015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274788-E021-D94E-8A5F-8F3B0D99B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03" y="-56849"/>
            <a:ext cx="5961052" cy="378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97AD5-C92F-6A49-BE1B-33498490F64F}"/>
              </a:ext>
            </a:extLst>
          </p:cNvPr>
          <p:cNvSpPr txBox="1"/>
          <p:nvPr userDrawn="1"/>
        </p:nvSpPr>
        <p:spPr>
          <a:xfrm>
            <a:off x="7480299" y="2758500"/>
            <a:ext cx="326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chemeClr val="accent5"/>
                </a:solidFill>
                <a:latin typeface="Montserrat" pitchFamily="2" charset="77"/>
              </a:rPr>
              <a:t>AFGHANISTAN</a:t>
            </a:r>
          </a:p>
        </p:txBody>
      </p:sp>
    </p:spTree>
    <p:extLst>
      <p:ext uri="{BB962C8B-B14F-4D97-AF65-F5344CB8AC3E}">
        <p14:creationId xmlns:p14="http://schemas.microsoft.com/office/powerpoint/2010/main" val="277385442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79A1703-292E-FE4E-A25F-C8EDF3E69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5663"/>
            <a:ext cx="12192000" cy="6983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642404-C194-744E-AA0C-B611A4CF4ACA}"/>
              </a:ext>
            </a:extLst>
          </p:cNvPr>
          <p:cNvSpPr/>
          <p:nvPr userDrawn="1"/>
        </p:nvSpPr>
        <p:spPr>
          <a:xfrm>
            <a:off x="4032435" y="-95135"/>
            <a:ext cx="8159566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38" y="3236595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2838" y="4534579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EB54FD-6772-CB47-AC94-30DF7E115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5"/>
          <a:stretch/>
        </p:blipFill>
        <p:spPr>
          <a:xfrm>
            <a:off x="5659446" y="-258032"/>
            <a:ext cx="5953311" cy="3362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DBAFBD-A860-924D-B9A0-24DEB3CA0C5D}"/>
              </a:ext>
            </a:extLst>
          </p:cNvPr>
          <p:cNvSpPr txBox="1"/>
          <p:nvPr userDrawn="1"/>
        </p:nvSpPr>
        <p:spPr>
          <a:xfrm>
            <a:off x="8516471" y="2545148"/>
            <a:ext cx="244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0" i="0">
                <a:solidFill>
                  <a:srgbClr val="0070C0"/>
                </a:solidFill>
                <a:latin typeface="Montserrat" pitchFamily="2" charset="77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21493735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84D9-C646-B8C9-937A-FA3F3D92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4A92-5614-D0AB-52BB-7A7A692F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A059-0B40-1A35-FA33-85083527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EA92-52D4-61D9-DF8C-238FCA44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05F2-73D9-5E81-E08B-902FBFAE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613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550F9D94-A029-584D-856A-3BD7449D4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95135"/>
            <a:ext cx="12191999" cy="69531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8F7DA-FC20-FD4E-9A9D-E2B74E7E900C}"/>
              </a:ext>
            </a:extLst>
          </p:cNvPr>
          <p:cNvSpPr/>
          <p:nvPr userDrawn="1"/>
        </p:nvSpPr>
        <p:spPr>
          <a:xfrm>
            <a:off x="1880903" y="-95135"/>
            <a:ext cx="10311097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0514" y="3429000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0514" y="4726984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C0B07BC-E67B-1445-8B4F-E1669093F1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70" y="321229"/>
            <a:ext cx="5349893" cy="3398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0378C6-F558-C44E-9075-567B47D617FA}"/>
              </a:ext>
            </a:extLst>
          </p:cNvPr>
          <p:cNvSpPr txBox="1"/>
          <p:nvPr userDrawn="1"/>
        </p:nvSpPr>
        <p:spPr>
          <a:xfrm>
            <a:off x="7906871" y="2834062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rgbClr val="E32485"/>
                </a:solidFill>
                <a:latin typeface="Montserrat" pitchFamily="2" charset="77"/>
              </a:rPr>
              <a:t>KYRGYZSTAN</a:t>
            </a:r>
          </a:p>
        </p:txBody>
      </p:sp>
    </p:spTree>
    <p:extLst>
      <p:ext uri="{BB962C8B-B14F-4D97-AF65-F5344CB8AC3E}">
        <p14:creationId xmlns:p14="http://schemas.microsoft.com/office/powerpoint/2010/main" val="170221368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727E14EF-9AD3-D145-A415-B84C7D5B9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664"/>
            <a:ext cx="12192000" cy="6908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E5169E-3AE6-564D-BF20-BA8F3E1D4574}"/>
              </a:ext>
            </a:extLst>
          </p:cNvPr>
          <p:cNvSpPr/>
          <p:nvPr userDrawn="1"/>
        </p:nvSpPr>
        <p:spPr>
          <a:xfrm>
            <a:off x="-1" y="-50664"/>
            <a:ext cx="12192001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485" y="3403668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2485" y="4701652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EB54FD-6772-CB47-AC94-30DF7E115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46" y="-258032"/>
            <a:ext cx="5953311" cy="3782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EF9BA-6FC8-A945-9DFD-909A6F059187}"/>
              </a:ext>
            </a:extLst>
          </p:cNvPr>
          <p:cNvSpPr txBox="1"/>
          <p:nvPr userDrawn="1"/>
        </p:nvSpPr>
        <p:spPr>
          <a:xfrm>
            <a:off x="8086673" y="2574846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chemeClr val="accent3"/>
                </a:solidFill>
                <a:latin typeface="Montserrat" pitchFamily="2" charset="77"/>
              </a:rPr>
              <a:t>UGANDA</a:t>
            </a:r>
          </a:p>
        </p:txBody>
      </p:sp>
    </p:spTree>
    <p:extLst>
      <p:ext uri="{BB962C8B-B14F-4D97-AF65-F5344CB8AC3E}">
        <p14:creationId xmlns:p14="http://schemas.microsoft.com/office/powerpoint/2010/main" val="1261603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chalkboard&#10;&#10;Description automatically generated">
            <a:extLst>
              <a:ext uri="{FF2B5EF4-FFF2-40B4-BE49-F238E27FC236}">
                <a16:creationId xmlns:a16="http://schemas.microsoft.com/office/drawing/2014/main" id="{353CB215-6B5E-F34E-A057-F8D118FDA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0664"/>
            <a:ext cx="12191999" cy="6908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F4AF72-3D9F-8749-AB99-37BA7A2BD0F4}"/>
              </a:ext>
            </a:extLst>
          </p:cNvPr>
          <p:cNvSpPr/>
          <p:nvPr userDrawn="1"/>
        </p:nvSpPr>
        <p:spPr>
          <a:xfrm>
            <a:off x="-1" y="-50664"/>
            <a:ext cx="12192001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698" y="3595037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81698" y="4893021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BDDAFB-B0E1-604B-974A-52E4FCD55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70" y="265521"/>
            <a:ext cx="5349893" cy="3398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4277AB-90C5-6B47-BC16-72FB7F30C500}"/>
              </a:ext>
            </a:extLst>
          </p:cNvPr>
          <p:cNvSpPr txBox="1"/>
          <p:nvPr userDrawn="1"/>
        </p:nvSpPr>
        <p:spPr>
          <a:xfrm>
            <a:off x="7297780" y="2819227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rgbClr val="009542"/>
                </a:solidFill>
                <a:latin typeface="Montserrat" pitchFamily="2" charset="77"/>
              </a:rPr>
              <a:t>TAJIKISTAN</a:t>
            </a:r>
          </a:p>
        </p:txBody>
      </p:sp>
    </p:spTree>
    <p:extLst>
      <p:ext uri="{BB962C8B-B14F-4D97-AF65-F5344CB8AC3E}">
        <p14:creationId xmlns:p14="http://schemas.microsoft.com/office/powerpoint/2010/main" val="112772136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6C69DD9A-4E89-034F-AD16-D79134032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/>
          <a:stretch/>
        </p:blipFill>
        <p:spPr>
          <a:xfrm flipH="1">
            <a:off x="-1" y="-25332"/>
            <a:ext cx="12194139" cy="6883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517B7F-4B78-2B4E-9911-F104CFE30306}"/>
              </a:ext>
            </a:extLst>
          </p:cNvPr>
          <p:cNvSpPr/>
          <p:nvPr userDrawn="1"/>
        </p:nvSpPr>
        <p:spPr>
          <a:xfrm>
            <a:off x="4106140" y="-25332"/>
            <a:ext cx="8085860" cy="6908664"/>
          </a:xfrm>
          <a:prstGeom prst="rect">
            <a:avLst/>
          </a:prstGeom>
          <a:gradFill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614" y="3560729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8614" y="4881418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EB54FD-6772-CB47-AC94-30DF7E115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70" y="321229"/>
            <a:ext cx="5349893" cy="3398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E5C42-62A6-DE43-A638-120E6F3BB961}"/>
              </a:ext>
            </a:extLst>
          </p:cNvPr>
          <p:cNvSpPr txBox="1"/>
          <p:nvPr userDrawn="1"/>
        </p:nvSpPr>
        <p:spPr>
          <a:xfrm>
            <a:off x="7961167" y="2835606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189978466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8EB0D9C0-A159-4047-8533-489737C0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598" y="-25332"/>
            <a:ext cx="12252597" cy="6883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517B7F-4B78-2B4E-9911-F104CFE30306}"/>
              </a:ext>
            </a:extLst>
          </p:cNvPr>
          <p:cNvSpPr/>
          <p:nvPr userDrawn="1"/>
        </p:nvSpPr>
        <p:spPr>
          <a:xfrm>
            <a:off x="5848977" y="-25332"/>
            <a:ext cx="6343023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614" y="3560729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8614" y="4881418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EB54FD-6772-CB47-AC94-30DF7E115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70" y="321229"/>
            <a:ext cx="5349893" cy="3398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BD6B8B-5A83-C440-9F6F-A08857DBDA08}"/>
              </a:ext>
            </a:extLst>
          </p:cNvPr>
          <p:cNvSpPr txBox="1"/>
          <p:nvPr userDrawn="1"/>
        </p:nvSpPr>
        <p:spPr>
          <a:xfrm>
            <a:off x="7913593" y="2835606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chemeClr val="accent4"/>
                </a:solidFill>
                <a:latin typeface="Montserrat" pitchFamily="2" charset="77"/>
              </a:rPr>
              <a:t>TANZANIA</a:t>
            </a:r>
          </a:p>
        </p:txBody>
      </p:sp>
    </p:spTree>
    <p:extLst>
      <p:ext uri="{BB962C8B-B14F-4D97-AF65-F5344CB8AC3E}">
        <p14:creationId xmlns:p14="http://schemas.microsoft.com/office/powerpoint/2010/main" val="163647700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um shot of kids reading books&#10;&#10;Description automatically generated with medium confidence">
            <a:extLst>
              <a:ext uri="{FF2B5EF4-FFF2-40B4-BE49-F238E27FC236}">
                <a16:creationId xmlns:a16="http://schemas.microsoft.com/office/drawing/2014/main" id="{E114B8AF-C03B-1747-8D94-FFBAA019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56268" y="0"/>
            <a:ext cx="12248267" cy="6908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517B7F-4B78-2B4E-9911-F104CFE30306}"/>
              </a:ext>
            </a:extLst>
          </p:cNvPr>
          <p:cNvSpPr/>
          <p:nvPr userDrawn="1"/>
        </p:nvSpPr>
        <p:spPr>
          <a:xfrm>
            <a:off x="2489912" y="0"/>
            <a:ext cx="9645719" cy="69086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2758"/>
                </a:schemeClr>
              </a:gs>
              <a:gs pos="10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D22195-D6FE-7B4A-8B99-1C1AD36F7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614" y="3560729"/>
            <a:ext cx="5349893" cy="132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F0560-924B-324A-8E07-035F6B608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8614" y="4881418"/>
            <a:ext cx="5045093" cy="64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ORESANSG-LIGHT" panose="020B0303030302020202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EB54FD-6772-CB47-AC94-30DF7E115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70" y="321229"/>
            <a:ext cx="5349893" cy="3398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6B2A4-51D8-0949-80F1-2C18922DACFB}"/>
              </a:ext>
            </a:extLst>
          </p:cNvPr>
          <p:cNvSpPr txBox="1"/>
          <p:nvPr userDrawn="1"/>
        </p:nvSpPr>
        <p:spPr>
          <a:xfrm>
            <a:off x="7941778" y="2835606"/>
            <a:ext cx="28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0" i="0">
                <a:solidFill>
                  <a:schemeClr val="accent6"/>
                </a:solidFill>
                <a:latin typeface="Montserrat" pitchFamily="2" charset="77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274050826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8">
            <a:extLst>
              <a:ext uri="{FF2B5EF4-FFF2-40B4-BE49-F238E27FC236}">
                <a16:creationId xmlns:a16="http://schemas.microsoft.com/office/drawing/2014/main" id="{69A8EAE0-46AA-3242-8615-60D0196817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825" y="12335692"/>
            <a:ext cx="1833301" cy="9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A4498-8948-8A47-BC4C-421953B95A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702" y="12335692"/>
            <a:ext cx="2939796" cy="973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9168D-3B8E-7747-B0C4-4840E49C6F57}"/>
              </a:ext>
            </a:extLst>
          </p:cNvPr>
          <p:cNvSpPr/>
          <p:nvPr userDrawn="1"/>
        </p:nvSpPr>
        <p:spPr>
          <a:xfrm>
            <a:off x="0" y="4714874"/>
            <a:ext cx="2314575" cy="214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49DFB-F598-0643-B96D-BB456C8D0EEE}"/>
              </a:ext>
            </a:extLst>
          </p:cNvPr>
          <p:cNvSpPr/>
          <p:nvPr userDrawn="1"/>
        </p:nvSpPr>
        <p:spPr>
          <a:xfrm>
            <a:off x="0" y="0"/>
            <a:ext cx="2314575" cy="462915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56B6716-33BC-B947-99A4-B0039C242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272" y="2206048"/>
            <a:ext cx="8347364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D59F1B-5150-9B42-A74F-9B7B95E5F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6272" y="3263807"/>
            <a:ext cx="8347364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9656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20673-D224-F04F-9A34-32DBA1B5749B}"/>
              </a:ext>
            </a:extLst>
          </p:cNvPr>
          <p:cNvSpPr/>
          <p:nvPr userDrawn="1"/>
        </p:nvSpPr>
        <p:spPr>
          <a:xfrm>
            <a:off x="0" y="1049867"/>
            <a:ext cx="12192000" cy="5808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AD66BD9-0E37-E941-B4C6-165974EEA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"/>
            <a:ext cx="12182475" cy="9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2AC82E5-6927-FF47-9881-402125122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2907" y="3330768"/>
            <a:ext cx="7126185" cy="2143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1pPr>
            <a:lvl2pPr marL="4572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2pPr>
            <a:lvl3pPr marL="9144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3pPr>
            <a:lvl4pPr marL="13716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4pPr>
            <a:lvl5pPr marL="18288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C121B3-7D75-6C41-B021-161D64F7E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907" y="1867196"/>
            <a:ext cx="7126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202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BAD66BD9-0E37-E941-B4C6-165974EEA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"/>
            <a:ext cx="12182475" cy="9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2AC82E5-6927-FF47-9881-402125122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2907" y="3330768"/>
            <a:ext cx="7126185" cy="2143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 algn="ctr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 algn="ctr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 algn="ctr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 algn="ctr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C121B3-7D75-6C41-B021-161D64F7E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907" y="1867196"/>
            <a:ext cx="7126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212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6EFE77-251B-F949-A778-C011734B6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49271" cy="679524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F2AAAF-F3F2-FD49-86C1-EAB65B1A3813}"/>
              </a:ext>
            </a:extLst>
          </p:cNvPr>
          <p:cNvSpPr/>
          <p:nvPr userDrawn="1"/>
        </p:nvSpPr>
        <p:spPr>
          <a:xfrm>
            <a:off x="0" y="6795247"/>
            <a:ext cx="12192000" cy="10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1E8721D-F600-8748-83E2-6F4C1890F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5073" y="2448935"/>
            <a:ext cx="7293554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3DBBB59-EFBB-6E43-AC14-66A813059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5073" y="3506694"/>
            <a:ext cx="7293554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4603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6E07-25A7-F202-DB2D-25736AFA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FBFF-4EE2-9F6B-8E0D-044DD309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A77E-B688-6BE4-B834-2E294BAA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547E-783D-52B1-7FE6-B84A6403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FE06C-62CB-F4AC-3ADB-A6446E39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804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20673-D224-F04F-9A34-32DBA1B5749B}"/>
              </a:ext>
            </a:extLst>
          </p:cNvPr>
          <p:cNvSpPr/>
          <p:nvPr userDrawn="1"/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2AC82E5-6927-FF47-9881-402125122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4060" y="886696"/>
            <a:ext cx="4583875" cy="612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1pPr>
            <a:lvl2pPr marL="4572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2pPr>
            <a:lvl3pPr marL="9144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3pPr>
            <a:lvl4pPr marL="13716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4pPr>
            <a:lvl5pPr marL="1828800" indent="0" algn="ctr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C121B3-7D75-6C41-B021-161D64F7E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517" y="247330"/>
            <a:ext cx="6432963" cy="61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5FE3C-F2E7-1F43-8E89-3FE518EDF9F4}"/>
              </a:ext>
            </a:extLst>
          </p:cNvPr>
          <p:cNvGrpSpPr/>
          <p:nvPr userDrawn="1"/>
        </p:nvGrpSpPr>
        <p:grpSpPr>
          <a:xfrm>
            <a:off x="1213420" y="1716744"/>
            <a:ext cx="9532195" cy="5131222"/>
            <a:chOff x="1531778" y="1344905"/>
            <a:chExt cx="9532195" cy="5131222"/>
          </a:xfrm>
        </p:grpSpPr>
        <p:pic>
          <p:nvPicPr>
            <p:cNvPr id="4" name="Picture 3" descr="A map of the world&#10;&#10;Description automatically generated with medium confidence">
              <a:extLst>
                <a:ext uri="{FF2B5EF4-FFF2-40B4-BE49-F238E27FC236}">
                  <a16:creationId xmlns:a16="http://schemas.microsoft.com/office/drawing/2014/main" id="{E932CF54-2DAA-E342-98A2-3E9C87C5E7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778" y="1344905"/>
              <a:ext cx="9532195" cy="513122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5CEA54-D8D0-144F-8B50-A15075817B88}"/>
                </a:ext>
              </a:extLst>
            </p:cNvPr>
            <p:cNvGrpSpPr/>
            <p:nvPr userDrawn="1"/>
          </p:nvGrpSpPr>
          <p:grpSpPr>
            <a:xfrm>
              <a:off x="4543467" y="2895144"/>
              <a:ext cx="4667275" cy="2282635"/>
              <a:chOff x="8631725" y="7259390"/>
              <a:chExt cx="8976547" cy="3885549"/>
            </a:xfrm>
          </p:grpSpPr>
          <p:sp>
            <p:nvSpPr>
              <p:cNvPr id="9" name="Shape 46">
                <a:extLst>
                  <a:ext uri="{FF2B5EF4-FFF2-40B4-BE49-F238E27FC236}">
                    <a16:creationId xmlns:a16="http://schemas.microsoft.com/office/drawing/2014/main" id="{C2166069-882D-A742-99D7-CC29834E8E6E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8631725" y="9448201"/>
                <a:ext cx="1689622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BRAZIL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0" name="Shape 46">
                <a:extLst>
                  <a:ext uri="{FF2B5EF4-FFF2-40B4-BE49-F238E27FC236}">
                    <a16:creationId xmlns:a16="http://schemas.microsoft.com/office/drawing/2014/main" id="{4218D1C5-1C12-4240-B7C7-DD0FCF205198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9197531" y="7379318"/>
                <a:ext cx="2060607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PORTUGAL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1" name="Shape 46">
                <a:extLst>
                  <a:ext uri="{FF2B5EF4-FFF2-40B4-BE49-F238E27FC236}">
                    <a16:creationId xmlns:a16="http://schemas.microsoft.com/office/drawing/2014/main" id="{FCFDA3E5-BD32-E54F-BD46-CDDD603468D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1424421" y="9374066"/>
                <a:ext cx="1867793" cy="63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UGANDA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2" name="Shape 46">
                <a:extLst>
                  <a:ext uri="{FF2B5EF4-FFF2-40B4-BE49-F238E27FC236}">
                    <a16:creationId xmlns:a16="http://schemas.microsoft.com/office/drawing/2014/main" id="{6C75D4CA-A20A-D04B-B6CB-49509B444949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1377375" y="10578443"/>
                <a:ext cx="2000696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TANZANIA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3" name="Shape 46">
                <a:extLst>
                  <a:ext uri="{FF2B5EF4-FFF2-40B4-BE49-F238E27FC236}">
                    <a16:creationId xmlns:a16="http://schemas.microsoft.com/office/drawing/2014/main" id="{5D9BFE1E-EB75-694F-B104-EA32262B70DF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3117976" y="9547144"/>
                <a:ext cx="1689651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KENYA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4" name="Shape 46">
                <a:extLst>
                  <a:ext uri="{FF2B5EF4-FFF2-40B4-BE49-F238E27FC236}">
                    <a16:creationId xmlns:a16="http://schemas.microsoft.com/office/drawing/2014/main" id="{7CEDCE2B-7A6E-514F-933D-895B16C16843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3155527" y="8992297"/>
                <a:ext cx="2122581" cy="497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PAKISTAN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5" name="Shape 46">
                <a:extLst>
                  <a:ext uri="{FF2B5EF4-FFF2-40B4-BE49-F238E27FC236}">
                    <a16:creationId xmlns:a16="http://schemas.microsoft.com/office/drawing/2014/main" id="{F637D6A7-7509-B04C-9427-7797188BDDF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5447344" y="8035940"/>
                <a:ext cx="1689651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INDIA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6" name="Shape 46">
                <a:extLst>
                  <a:ext uri="{FF2B5EF4-FFF2-40B4-BE49-F238E27FC236}">
                    <a16:creationId xmlns:a16="http://schemas.microsoft.com/office/drawing/2014/main" id="{9EB4DFC2-7B83-9B45-BE72-BA762D5E4693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4925641" y="7259390"/>
                <a:ext cx="2682631" cy="708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KYRGYZSTAN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7" name="Shape 46">
                <a:extLst>
                  <a:ext uri="{FF2B5EF4-FFF2-40B4-BE49-F238E27FC236}">
                    <a16:creationId xmlns:a16="http://schemas.microsoft.com/office/drawing/2014/main" id="{E4A5A3C0-D224-B141-B3BF-E6E9A612EC8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12493" y="7466835"/>
                <a:ext cx="2186610" cy="566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TAJIKISTAN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sp>
            <p:nvSpPr>
              <p:cNvPr id="18" name="Shape 46">
                <a:extLst>
                  <a:ext uri="{FF2B5EF4-FFF2-40B4-BE49-F238E27FC236}">
                    <a16:creationId xmlns:a16="http://schemas.microsoft.com/office/drawing/2014/main" id="{C094DCF8-E662-1347-B3C9-33C420A2C1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509357" y="7881167"/>
                <a:ext cx="2362997" cy="5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25" tIns="91400" rIns="182825" bIns="91400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 eaLnBrk="1" hangingPunct="1">
                  <a:lnSpc>
                    <a:spcPct val="140000"/>
                  </a:lnSpc>
                  <a:buClr>
                    <a:srgbClr val="91969B"/>
                  </a:buClr>
                  <a:buSzPct val="25000"/>
                  <a:buFont typeface="Arial" panose="020B0604020202020204" pitchFamily="34" charset="0"/>
                  <a:buNone/>
                </a:pPr>
                <a:r>
                  <a:rPr lang="en-US" altLang="en-PT" sz="1100">
                    <a:solidFill>
                      <a:sysClr val="windowText" lastClr="000000"/>
                    </a:solidFill>
                    <a:latin typeface="CoreSansG-Regular" panose="020B0503030302020202" pitchFamily="34" charset="77"/>
                    <a:sym typeface="Lato" panose="020F0502020204030203" pitchFamily="34" charset="77"/>
                  </a:rPr>
                  <a:t>AFGANISTAN</a:t>
                </a:r>
                <a:endParaRPr lang="en-US" altLang="en-PT" sz="1100" b="1">
                  <a:solidFill>
                    <a:sysClr val="windowText" lastClr="000000"/>
                  </a:solidFill>
                  <a:latin typeface="CoreSansG-Italic" panose="020B0503030302020202" pitchFamily="34" charset="77"/>
                  <a:sym typeface="Lato" panose="020F0502020204030203" pitchFamily="34" charset="77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7428048-F755-7C40-A6FF-69C065DD98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000948" y="7658293"/>
                <a:ext cx="0" cy="494514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F177627-BA21-334A-816A-8AD57BB1A6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776644" y="9711493"/>
                <a:ext cx="0" cy="839512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5CDD73A-5929-4A4F-B003-AE3E3C0F77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25418" y="9638708"/>
                <a:ext cx="0" cy="44811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B38E830-E6BD-9047-9AF5-25A75BF2F7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91531" y="10435647"/>
                <a:ext cx="0" cy="61669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29112CA-4277-A247-BA0F-B0870851DD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29483" y="9830392"/>
                <a:ext cx="0" cy="364582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51C8175-6A1E-3045-AB9E-DCCA0AB11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885577" y="8826020"/>
                <a:ext cx="0" cy="637953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795C20B-A74A-E44D-A061-D91BCE5790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53573" y="8152807"/>
                <a:ext cx="0" cy="351073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40E4C0D-DECD-ED47-AD56-254ABDF630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644194" y="8328344"/>
                <a:ext cx="0" cy="73010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4289C25-82DB-8146-A951-38FAA7FFDD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885577" y="7744613"/>
                <a:ext cx="0" cy="540586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9C9C108-BA03-DD4D-AB90-611FFC318A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101065" y="7539215"/>
                <a:ext cx="0" cy="540586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EA4FDAFD-C7D5-1545-9120-64BE51CA4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062" y="6361410"/>
            <a:ext cx="939938" cy="4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948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D56667-D82A-8F48-9B2B-71F2B3C3D2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4438F9E-7296-8446-AC7C-B1C157A4B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1034" y="1358807"/>
            <a:ext cx="5065233" cy="444932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1pPr>
            <a:lvl2pPr marL="457200" indent="0">
              <a:buClr>
                <a:srgbClr val="00B0F0"/>
              </a:buClr>
              <a:buFont typeface="Wingdings" pitchFamily="2" charset="2"/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Clr>
                <a:srgbClr val="00B0F0"/>
              </a:buClr>
              <a:buFont typeface="Wingdings" pitchFamily="2" charset="2"/>
              <a:buNone/>
              <a:defRPr b="0" i="0">
                <a:latin typeface="CORESANSG-EXTRALIGHT" panose="020B0203030302020202" pitchFamily="34" charset="77"/>
              </a:defRPr>
            </a:lvl3pPr>
            <a:lvl4pPr marL="1657350" indent="-285750"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4pPr>
            <a:lvl5pPr marL="2114550" indent="-285750"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Write here a good list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2668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8BFD0EA-D1AF-794D-A124-00DD5A5C7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2"/>
          <a:stretch>
            <a:fillRect/>
          </a:stretch>
        </p:blipFill>
        <p:spPr bwMode="auto">
          <a:xfrm>
            <a:off x="9806152" y="533618"/>
            <a:ext cx="2385848" cy="42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A71DA54-CE6E-514D-B69C-D6699FDAE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335" y="1863148"/>
            <a:ext cx="8347364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A00B917-E4F4-3F45-8F9D-3CF56DA93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335" y="2920907"/>
            <a:ext cx="8347364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62755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8FCBA-662A-E042-93EF-423207FDE6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8BFD0EA-D1AF-794D-A124-00DD5A5C7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2"/>
          <a:stretch>
            <a:fillRect/>
          </a:stretch>
        </p:blipFill>
        <p:spPr bwMode="auto">
          <a:xfrm>
            <a:off x="9806152" y="457852"/>
            <a:ext cx="2385848" cy="42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A71DA54-CE6E-514D-B69C-D6699FDAE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335" y="1863148"/>
            <a:ext cx="8347364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A00B917-E4F4-3F45-8F9D-3CF56DA93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335" y="2920907"/>
            <a:ext cx="8347364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9D41042-9A1A-0547-8280-C261BFCE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062" y="6371444"/>
            <a:ext cx="939938" cy="4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145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E0DEB26-DA79-024E-A426-457C38203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1431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33376E33-EAD7-5543-8D94-D9D54194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034" y="2620384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1A9215DE-411F-2F48-83BE-34E91BE38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1034" y="3678143"/>
            <a:ext cx="8574665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2016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E0DEB26-DA79-024E-A426-457C38203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1431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33376E33-EAD7-5543-8D94-D9D54194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034" y="2620384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1A9215DE-411F-2F48-83BE-34E91BE38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1034" y="3678143"/>
            <a:ext cx="8574665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72C57-A7DF-1F44-92F5-45D0D8D9B1AC}"/>
              </a:ext>
            </a:extLst>
          </p:cNvPr>
          <p:cNvSpPr/>
          <p:nvPr userDrawn="1"/>
        </p:nvSpPr>
        <p:spPr>
          <a:xfrm>
            <a:off x="0" y="6795247"/>
            <a:ext cx="12192000" cy="10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5774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5446AF-92AD-8D45-AFC4-12705029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701" y="2315584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0B187F-F8A6-9943-85A6-24D5A2199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7701" y="3373343"/>
            <a:ext cx="8574665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16E004E-BC6F-6C42-A06D-00CBCBAC7D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r="-1"/>
          <a:stretch/>
        </p:blipFill>
        <p:spPr bwMode="auto">
          <a:xfrm rot="5400000">
            <a:off x="-3019426" y="3019425"/>
            <a:ext cx="6857999" cy="8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9203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251A524D-A2E3-8F49-BC23-26F7144940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r="-1"/>
          <a:stretch/>
        </p:blipFill>
        <p:spPr bwMode="auto">
          <a:xfrm rot="5400000">
            <a:off x="-3019427" y="3019425"/>
            <a:ext cx="6857999" cy="8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F4AEA87-0449-924B-B5C4-E39CF4939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5568" y="1204336"/>
            <a:ext cx="7554432" cy="444932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1pPr>
            <a:lvl2pPr marL="457200" indent="0">
              <a:buClr>
                <a:srgbClr val="00B0F0"/>
              </a:buClr>
              <a:buFont typeface="Wingdings" pitchFamily="2" charset="2"/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Clr>
                <a:srgbClr val="00B0F0"/>
              </a:buClr>
              <a:buFont typeface="Wingdings" pitchFamily="2" charset="2"/>
              <a:buNone/>
              <a:defRPr b="0" i="0">
                <a:latin typeface="CORESANSG-EXTRALIGHT" panose="020B0203030302020202" pitchFamily="34" charset="77"/>
              </a:defRPr>
            </a:lvl3pPr>
            <a:lvl4pPr marL="1657350" indent="-285750"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4pPr>
            <a:lvl5pPr marL="2114550" indent="-285750">
              <a:buClr>
                <a:srgbClr val="00B0F0"/>
              </a:buClr>
              <a:buFont typeface="Wingdings" pitchFamily="2" charset="2"/>
              <a:buChar char="q"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Write here a good list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015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E0DEB26-DA79-024E-A426-457C38203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1431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33376E33-EAD7-5543-8D94-D9D54194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034" y="2620384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1A9215DE-411F-2F48-83BE-34E91BE38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1034" y="3678143"/>
            <a:ext cx="8574665" cy="214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8761-01E3-624D-AE82-0593E4C6C134}"/>
              </a:ext>
            </a:extLst>
          </p:cNvPr>
          <p:cNvSpPr/>
          <p:nvPr userDrawn="1"/>
        </p:nvSpPr>
        <p:spPr>
          <a:xfrm>
            <a:off x="1" y="6819616"/>
            <a:ext cx="12192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0379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97720-B7BD-BF44-90F3-96A2B4082A37}"/>
              </a:ext>
            </a:extLst>
          </p:cNvPr>
          <p:cNvSpPr/>
          <p:nvPr userDrawn="1"/>
        </p:nvSpPr>
        <p:spPr>
          <a:xfrm>
            <a:off x="1588" y="5296694"/>
            <a:ext cx="12188825" cy="156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T" sz="900" kern="0"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B4553-3E95-D34C-AD97-927143CE8D1D}"/>
              </a:ext>
            </a:extLst>
          </p:cNvPr>
          <p:cNvSpPr/>
          <p:nvPr userDrawn="1"/>
        </p:nvSpPr>
        <p:spPr>
          <a:xfrm rot="18900000">
            <a:off x="5898357" y="5099844"/>
            <a:ext cx="395288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T" sz="9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DC5D6C6-3017-8B4D-866E-C53B88226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179" y="1281001"/>
            <a:ext cx="8574665" cy="80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B45D98-F0C0-A048-A5CF-2D7349365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8179" y="2338760"/>
            <a:ext cx="8574665" cy="2143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 algn="ctr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 algn="ctr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 algn="ctr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 algn="ctr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602AA0A-7619-6344-B4A1-01FE0974A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7931" y="5810405"/>
            <a:ext cx="8574665" cy="605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ESANSG-EXTRALIGHT" panose="020B0203030302020202" pitchFamily="34" charset="77"/>
              </a:defRPr>
            </a:lvl1pPr>
            <a:lvl2pPr marL="457200" indent="0" algn="ctr">
              <a:buNone/>
              <a:defRPr b="0" i="0">
                <a:latin typeface="CORESANSG-EXTRALIGHT" panose="020B0203030302020202" pitchFamily="34" charset="77"/>
              </a:defRPr>
            </a:lvl2pPr>
            <a:lvl3pPr marL="914400" indent="0" algn="ctr">
              <a:buNone/>
              <a:defRPr b="0" i="0">
                <a:latin typeface="CORESANSG-EXTRALIGHT" panose="020B0203030302020202" pitchFamily="34" charset="77"/>
              </a:defRPr>
            </a:lvl3pPr>
            <a:lvl4pPr marL="1371600" indent="0" algn="ctr">
              <a:buNone/>
              <a:defRPr b="0" i="0">
                <a:latin typeface="CORESANSG-EXTRALIGHT" panose="020B0203030302020202" pitchFamily="34" charset="77"/>
              </a:defRPr>
            </a:lvl4pPr>
            <a:lvl5pPr marL="1828800" indent="0" algn="ctr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14F88AE9-EC81-F845-83E2-47B4A381D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672" y="6340634"/>
            <a:ext cx="827569" cy="4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270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920-0C35-F30D-DE21-F1A7C560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2E12-07EC-9C91-27FF-300A1BCD9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8CA2-F2BE-319D-3B9D-86135758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52517-D92A-10E1-963B-F9C7FC14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0CB31-6893-4BE4-002E-68DA6860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1EB42-5CC6-67F2-25F7-B04B08F5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9606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1E813-86D0-EA4B-B44A-312C3E603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138597-CC23-2342-800B-CB8AEB3910C0}"/>
              </a:ext>
            </a:extLst>
          </p:cNvPr>
          <p:cNvCxnSpPr>
            <a:cxnSpLocks/>
          </p:cNvCxnSpPr>
          <p:nvPr userDrawn="1"/>
        </p:nvCxnSpPr>
        <p:spPr>
          <a:xfrm>
            <a:off x="5224325" y="3676650"/>
            <a:ext cx="1743347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C332D6-EF38-9947-B82A-65F648C7B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4516" y="2509837"/>
            <a:ext cx="84629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pPr lvl="0"/>
            <a:r>
              <a:rPr lang="en-GB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61432636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1E813-86D0-EA4B-B44A-312C3E603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138597-CC23-2342-800B-CB8AEB3910C0}"/>
              </a:ext>
            </a:extLst>
          </p:cNvPr>
          <p:cNvCxnSpPr>
            <a:cxnSpLocks/>
          </p:cNvCxnSpPr>
          <p:nvPr userDrawn="1"/>
        </p:nvCxnSpPr>
        <p:spPr>
          <a:xfrm>
            <a:off x="5224325" y="3676650"/>
            <a:ext cx="1743347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748311-DEFC-7745-8F40-43632CAE9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4516" y="2509837"/>
            <a:ext cx="84629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pPr lvl="0"/>
            <a:r>
              <a:rPr lang="en-GB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02841200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1E813-86D0-EA4B-B44A-312C3E603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138597-CC23-2342-800B-CB8AEB3910C0}"/>
              </a:ext>
            </a:extLst>
          </p:cNvPr>
          <p:cNvCxnSpPr>
            <a:cxnSpLocks/>
          </p:cNvCxnSpPr>
          <p:nvPr userDrawn="1"/>
        </p:nvCxnSpPr>
        <p:spPr>
          <a:xfrm>
            <a:off x="5224325" y="3676650"/>
            <a:ext cx="1743347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1B0B01-0404-A142-B21E-1AC226B64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4516" y="2509837"/>
            <a:ext cx="84629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pPr lvl="0"/>
            <a:r>
              <a:rPr lang="en-GB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3831285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1E813-86D0-EA4B-B44A-312C3E603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138597-CC23-2342-800B-CB8AEB3910C0}"/>
              </a:ext>
            </a:extLst>
          </p:cNvPr>
          <p:cNvCxnSpPr>
            <a:cxnSpLocks/>
          </p:cNvCxnSpPr>
          <p:nvPr userDrawn="1"/>
        </p:nvCxnSpPr>
        <p:spPr>
          <a:xfrm>
            <a:off x="5224325" y="3676650"/>
            <a:ext cx="1743347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20301A-5F9E-7D48-AE9C-EAAA865F4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4516" y="2509837"/>
            <a:ext cx="84629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ORESANSG-REGULAR" panose="020B0503030302020202" pitchFamily="34" charset="77"/>
              </a:defRPr>
            </a:lvl1pPr>
          </a:lstStyle>
          <a:p>
            <a:pPr lvl="0"/>
            <a:r>
              <a:rPr lang="en-GB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00391678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4753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5B500A-F68C-6F46-B929-00FBCCF7EB87}"/>
              </a:ext>
            </a:extLst>
          </p:cNvPr>
          <p:cNvSpPr/>
          <p:nvPr userDrawn="1"/>
        </p:nvSpPr>
        <p:spPr>
          <a:xfrm>
            <a:off x="10958945" y="6109855"/>
            <a:ext cx="1233055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FA61-626D-554B-8B69-D5CBB2B9C9A4}"/>
              </a:ext>
            </a:extLst>
          </p:cNvPr>
          <p:cNvSpPr txBox="1"/>
          <p:nvPr userDrawn="1"/>
        </p:nvSpPr>
        <p:spPr>
          <a:xfrm>
            <a:off x="2221984" y="3073258"/>
            <a:ext cx="776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>
                <a:solidFill>
                  <a:srgbClr val="00B0F0"/>
                </a:solidFill>
                <a:latin typeface="CORESANSG-REGULAR" panose="020B0503030302020202" pitchFamily="34" charset="77"/>
              </a:rPr>
              <a:t>WITH MANY THANKS TO OUR</a:t>
            </a:r>
            <a:br>
              <a:rPr lang="en-GB" sz="2800" b="1" i="0">
                <a:solidFill>
                  <a:srgbClr val="00B0F0"/>
                </a:solidFill>
                <a:latin typeface="CORESANSG-REGULAR" panose="020B0503030302020202" pitchFamily="34" charset="77"/>
              </a:rPr>
            </a:br>
            <a:r>
              <a:rPr lang="en-GB" sz="2800" b="1" i="0">
                <a:solidFill>
                  <a:srgbClr val="00B0F0"/>
                </a:solidFill>
                <a:latin typeface="CORESANSG-REGULAR" panose="020B0503030302020202" pitchFamily="34" charset="77"/>
              </a:rPr>
              <a:t> GLOBAL COALITION OF PARTNERS</a:t>
            </a:r>
          </a:p>
        </p:txBody>
      </p:sp>
      <p:pic>
        <p:nvPicPr>
          <p:cNvPr id="7" name="Picture 6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C06047AE-4A32-7A4C-A6BF-6BAA5D842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60" y="501388"/>
            <a:ext cx="3030099" cy="156852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5E482A2-E141-7145-9AE8-E1924AEDC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94" y="4059733"/>
            <a:ext cx="2250911" cy="9460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A26698A-F689-884F-A7A7-6F51D7B8FEAA}"/>
              </a:ext>
            </a:extLst>
          </p:cNvPr>
          <p:cNvGrpSpPr/>
          <p:nvPr userDrawn="1"/>
        </p:nvGrpSpPr>
        <p:grpSpPr>
          <a:xfrm>
            <a:off x="2115398" y="4822258"/>
            <a:ext cx="7961203" cy="1661669"/>
            <a:chOff x="1781715" y="4844593"/>
            <a:chExt cx="8647636" cy="18049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9E9482-28F1-FC49-A712-F2650E378D11}"/>
                </a:ext>
              </a:extLst>
            </p:cNvPr>
            <p:cNvGrpSpPr/>
            <p:nvPr userDrawn="1"/>
          </p:nvGrpSpPr>
          <p:grpSpPr>
            <a:xfrm>
              <a:off x="1781715" y="4844593"/>
              <a:ext cx="8647636" cy="1804942"/>
              <a:chOff x="1765455" y="4850451"/>
              <a:chExt cx="8647636" cy="1804942"/>
            </a:xfrm>
          </p:grpSpPr>
          <p:pic>
            <p:nvPicPr>
              <p:cNvPr id="3" name="Picture 2" descr="Logo&#10;&#10;Description automatically generated">
                <a:extLst>
                  <a:ext uri="{FF2B5EF4-FFF2-40B4-BE49-F238E27FC236}">
                    <a16:creationId xmlns:a16="http://schemas.microsoft.com/office/drawing/2014/main" id="{C1629033-5D55-5F4B-8E46-D88B03DEBFF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65455" y="4850451"/>
                <a:ext cx="3282654" cy="1002782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9A268F4B-E80C-C948-877C-A49F69F5F1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064" y="5198791"/>
                <a:ext cx="1558230" cy="466428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FE61F370-0B88-364C-B6ED-8C21225EE5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78902" y="5833157"/>
                <a:ext cx="8634189" cy="822236"/>
              </a:xfrm>
              <a:prstGeom prst="rect">
                <a:avLst/>
              </a:prstGeom>
            </p:spPr>
          </p:pic>
        </p:grp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E83E60FD-C39C-3346-B2F9-DCEB6A1539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3893" y="4856273"/>
              <a:ext cx="3266392" cy="935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5805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9BF1-9D05-9782-F634-F70C7A42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6DCF4-C203-7B6C-5158-5DA94AE5D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E6A6-D679-654B-FE9C-ACB266534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3C842-7C53-BE5D-ECF8-BD543240A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5E580-6532-6789-F867-952513B78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AEF61-B6EE-926E-7E83-CB7E2489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45363-3B86-95C3-83F6-64394E7B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0942B-3DC2-55D7-C1E9-990BB1B2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624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ADBF-2DCA-3CDC-2E3B-9D280BA7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24B0B-8835-A820-C1F4-9E58C718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98B21-CC93-6E14-E0F8-EECFD397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CA976-CD05-FD60-86DE-6DDAD562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066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E2EA0-7A37-56DD-4EA6-984A16AF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058D0-B991-884F-4921-EAAB2367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DAEA7-587C-35AC-EC93-266E39BA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71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1896-052C-65D7-2CE0-059E84A6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004B-0483-5116-0FA0-40E40092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EA68E-8660-C332-E2BB-A4107948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A2B92-0CE3-3110-399A-21479CB1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0072C-0537-FC31-E823-93BE5EDD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1A69-140B-38CC-9BE6-DFAC037D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576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1B6B-C409-F2E5-2602-F2C452D1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1D12C-CBF9-F71A-8B59-3F42A1AE0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936FE-6D74-713A-5BB2-321B8AD7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53C43-6720-59B3-8F15-5C4ADF2F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4FFE1-DC4E-43BB-A4B1-7D4B4CC6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6A3DF-492D-ED61-FA48-3689CDE9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43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DFBA3-C36D-2686-3F01-7E2F9460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54116-5102-29DC-2E6E-7D8B34F67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ED8B-2D2D-BA2C-09A8-2BDB222D9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A71C-EB9A-478C-AA47-B61E2F50BBA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26D6B-B8F0-F916-B52B-9C8977388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541E-3B62-9371-6A1D-96E572E48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142B-3B05-4208-9EB1-DA778C8C30AF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Picture 6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B4F6898D-3B60-1F0C-5DBE-BC5011BCF007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162" y="6270139"/>
            <a:ext cx="1038440" cy="5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8" r:id="rId14"/>
    <p:sldLayoutId id="2147483702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students sitting at a table">
            <a:extLst>
              <a:ext uri="{FF2B5EF4-FFF2-40B4-BE49-F238E27FC236}">
                <a16:creationId xmlns:a16="http://schemas.microsoft.com/office/drawing/2014/main" id="{FB77347C-555D-1CC6-1B5A-CE11EF115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07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28600D-424E-B796-A052-ED59EEE8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121" y="5107734"/>
            <a:ext cx="7430298" cy="141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n-US" altLang="en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77"/>
              </a:rPr>
              <a:t>Moving from theory to practice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n-US" altLang="en-PT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77"/>
              </a:rPr>
              <a:t>Chemistry and Biology Club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25000"/>
            </a:pPr>
            <a:endParaRPr lang="en-US" altLang="en-P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ato" panose="020F0502020204030203" pitchFamily="34" charset="77"/>
            </a:endParaRPr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68B8E11C-4A61-E435-D85D-294A99EA6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8" y="9867193"/>
            <a:ext cx="9144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0D013-92AE-49E4-E816-B6177FC9BD54}"/>
              </a:ext>
            </a:extLst>
          </p:cNvPr>
          <p:cNvGrpSpPr/>
          <p:nvPr/>
        </p:nvGrpSpPr>
        <p:grpSpPr>
          <a:xfrm>
            <a:off x="873212" y="4791550"/>
            <a:ext cx="2726691" cy="1579768"/>
            <a:chOff x="408501" y="4392314"/>
            <a:chExt cx="3254577" cy="1885611"/>
          </a:xfrm>
        </p:grpSpPr>
        <p:pic>
          <p:nvPicPr>
            <p:cNvPr id="11" name="Graphic 28">
              <a:extLst>
                <a:ext uri="{FF2B5EF4-FFF2-40B4-BE49-F238E27FC236}">
                  <a16:creationId xmlns:a16="http://schemas.microsoft.com/office/drawing/2014/main" id="{E0C05905-F7B7-3904-5662-0ECF3560A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01" y="4392314"/>
              <a:ext cx="2756795" cy="141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1C85FA-10EA-5926-9E4C-D5616E124B40}"/>
                </a:ext>
              </a:extLst>
            </p:cNvPr>
            <p:cNvSpPr txBox="1"/>
            <p:nvPr/>
          </p:nvSpPr>
          <p:spPr>
            <a:xfrm>
              <a:off x="1978689" y="5726882"/>
              <a:ext cx="1684389" cy="55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Tajikistan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672772" y="331830"/>
            <a:ext cx="8500697" cy="3832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177F11-4F63-7645-A57F-D7F09646B16B}"/>
              </a:ext>
            </a:extLst>
          </p:cNvPr>
          <p:cNvSpPr txBox="1">
            <a:spLocks/>
          </p:cNvSpPr>
          <p:nvPr/>
        </p:nvSpPr>
        <p:spPr>
          <a:xfrm>
            <a:off x="1301353" y="430703"/>
            <a:ext cx="9589294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Closing Reflections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67B72-B4D3-4F4E-A94C-23B2CD617990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8628CC-9B03-0C43-9029-F14494A57AEA}"/>
              </a:ext>
            </a:extLst>
          </p:cNvPr>
          <p:cNvSpPr txBox="1"/>
          <p:nvPr/>
        </p:nvSpPr>
        <p:spPr>
          <a:xfrm>
            <a:off x="7152284" y="1551322"/>
            <a:ext cx="4265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introduction of a chemistry and biology club and experimental-based lessons is at initial stage and I am confident that my designed teaching innovation will bring a positive change in improving the students' competencies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will continue  to improve it and support my colleagues to apply the same approach on their classrooms.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teaching innovation that I designed would have not happen without Schools 2030 HCD trainings, therefore I would like to thank AKF Tajikistan for the given opportunity.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indoor, furniture, table">
            <a:extLst>
              <a:ext uri="{FF2B5EF4-FFF2-40B4-BE49-F238E27FC236}">
                <a16:creationId xmlns:a16="http://schemas.microsoft.com/office/drawing/2014/main" id="{46393D6F-16A9-8CE0-D388-BD766AF387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7" y="1357374"/>
            <a:ext cx="6022428" cy="45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&#10;&#10;Description automatically generated with low confidence">
            <a:extLst>
              <a:ext uri="{FF2B5EF4-FFF2-40B4-BE49-F238E27FC236}">
                <a16:creationId xmlns:a16="http://schemas.microsoft.com/office/drawing/2014/main" id="{95A9A356-1506-EB41-303A-5033FD35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4" y="4620127"/>
            <a:ext cx="10076832" cy="20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66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CD503-9A05-A246-8FD7-8C348B6B9986}"/>
              </a:ext>
            </a:extLst>
          </p:cNvPr>
          <p:cNvSpPr/>
          <p:nvPr/>
        </p:nvSpPr>
        <p:spPr>
          <a:xfrm>
            <a:off x="0" y="1"/>
            <a:ext cx="12198746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T" sz="900" kern="0">
              <a:sym typeface="Arial"/>
            </a:endParaRPr>
          </a:p>
        </p:txBody>
      </p:sp>
      <p:sp>
        <p:nvSpPr>
          <p:cNvPr id="7170" name="Shape 39">
            <a:extLst>
              <a:ext uri="{FF2B5EF4-FFF2-40B4-BE49-F238E27FC236}">
                <a16:creationId xmlns:a16="http://schemas.microsoft.com/office/drawing/2014/main" id="{F3D69F65-1943-034F-9D21-6899DB34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00" y="5175876"/>
            <a:ext cx="10513999" cy="22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1" tIns="22844" rIns="45701" bIns="22844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25000"/>
            </a:pPr>
            <a:r>
              <a:rPr lang="en-US" altLang="en-P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77"/>
                <a:sym typeface="Lato" panose="020F0502020204030203" pitchFamily="34" charset="77"/>
              </a:rPr>
              <a:t>Nazokat</a:t>
            </a:r>
            <a:r>
              <a:rPr lang="en-US" altLang="en-P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77"/>
                <a:sym typeface="Lato" panose="020F0502020204030203" pitchFamily="34" charset="77"/>
              </a:rPr>
              <a:t> </a:t>
            </a:r>
            <a:r>
              <a:rPr lang="en-US" altLang="en-P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77"/>
                <a:sym typeface="Lato" panose="020F0502020204030203" pitchFamily="34" charset="77"/>
              </a:rPr>
              <a:t>Mahmadieva</a:t>
            </a:r>
            <a:endParaRPr lang="en-US" altLang="en-P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77"/>
              <a:sym typeface="Lato" panose="020F0502020204030203" pitchFamily="34" charset="77"/>
            </a:endParaRPr>
          </a:p>
          <a:p>
            <a:pPr algn="ctr" eaLnBrk="1" hangingPunct="1">
              <a:lnSpc>
                <a:spcPct val="80000"/>
              </a:lnSpc>
              <a:buSzPct val="25000"/>
            </a:pPr>
            <a:endParaRPr lang="en-US" altLang="en-PT" sz="2000" b="1" i="1" dirty="0">
              <a:solidFill>
                <a:srgbClr val="002060"/>
              </a:solidFill>
              <a:latin typeface="CORESANSG-REGULAR" panose="020B0503030302020202" pitchFamily="34" charset="77"/>
              <a:sym typeface="Lato" panose="020F0502020204030203" pitchFamily="34" charset="77"/>
            </a:endParaRPr>
          </a:p>
          <a:p>
            <a:pPr algn="ctr" eaLnBrk="1" hangingPunct="1">
              <a:lnSpc>
                <a:spcPct val="80000"/>
              </a:lnSpc>
              <a:buSzPct val="25000"/>
            </a:pPr>
            <a:r>
              <a:rPr lang="en-US" altLang="en-PT" sz="2000" dirty="0">
                <a:solidFill>
                  <a:srgbClr val="002060"/>
                </a:solidFill>
                <a:sym typeface="Lato" panose="020F0502020204030203" pitchFamily="34" charset="77"/>
              </a:rPr>
              <a:t>School#2 </a:t>
            </a:r>
            <a:r>
              <a:rPr lang="en-US" altLang="en-PT" sz="2000" dirty="0" err="1">
                <a:solidFill>
                  <a:srgbClr val="002060"/>
                </a:solidFill>
                <a:sym typeface="Lato" panose="020F0502020204030203" pitchFamily="34" charset="77"/>
              </a:rPr>
              <a:t>Danghara</a:t>
            </a:r>
            <a:r>
              <a:rPr lang="en-US" altLang="en-PT" sz="2000" dirty="0">
                <a:solidFill>
                  <a:srgbClr val="002060"/>
                </a:solidFill>
                <a:sym typeface="Lato" panose="020F0502020204030203" pitchFamily="34" charset="77"/>
              </a:rPr>
              <a:t> district, </a:t>
            </a:r>
            <a:r>
              <a:rPr lang="en-US" altLang="en-PT" sz="2000" dirty="0" err="1">
                <a:solidFill>
                  <a:srgbClr val="002060"/>
                </a:solidFill>
                <a:sym typeface="Lato" panose="020F0502020204030203" pitchFamily="34" charset="77"/>
              </a:rPr>
              <a:t>Khatlon</a:t>
            </a:r>
            <a:r>
              <a:rPr lang="en-US" altLang="en-PT" sz="2000" dirty="0">
                <a:solidFill>
                  <a:srgbClr val="002060"/>
                </a:solidFill>
                <a:sym typeface="Lato" panose="020F0502020204030203" pitchFamily="34" charset="77"/>
              </a:rPr>
              <a:t> region, Tajikistan</a:t>
            </a:r>
          </a:p>
          <a:p>
            <a:pPr algn="ctr" eaLnBrk="1" hangingPunct="1">
              <a:lnSpc>
                <a:spcPct val="80000"/>
              </a:lnSpc>
              <a:buSzPct val="25000"/>
            </a:pPr>
            <a:endParaRPr lang="en-US" altLang="en-PT" sz="800" dirty="0">
              <a:solidFill>
                <a:srgbClr val="002060"/>
              </a:solidFill>
              <a:sym typeface="Lato" panose="020F0502020204030203" pitchFamily="34" charset="77"/>
            </a:endParaRPr>
          </a:p>
          <a:p>
            <a:pPr algn="ctr" eaLnBrk="1" hangingPunct="1">
              <a:lnSpc>
                <a:spcPct val="80000"/>
              </a:lnSpc>
              <a:buSzPct val="25000"/>
            </a:pPr>
            <a:r>
              <a:rPr lang="en-US" altLang="en-PT" sz="2000" dirty="0">
                <a:solidFill>
                  <a:srgbClr val="002060"/>
                </a:solidFill>
                <a:sym typeface="Lato" panose="020F0502020204030203" pitchFamily="34" charset="77"/>
              </a:rPr>
              <a:t>Teacher of Chemistry &amp; Biology, grade 8-11 students</a:t>
            </a:r>
          </a:p>
          <a:p>
            <a:pPr algn="ctr" eaLnBrk="1" hangingPunct="1">
              <a:lnSpc>
                <a:spcPct val="80000"/>
              </a:lnSpc>
              <a:buSzPct val="25000"/>
            </a:pPr>
            <a:r>
              <a:rPr lang="en-US" altLang="en-PT" sz="2000" dirty="0">
                <a:solidFill>
                  <a:srgbClr val="002060"/>
                </a:solidFill>
                <a:sym typeface="Lato" panose="020F0502020204030203" pitchFamily="34" charset="77"/>
              </a:rPr>
              <a:t>4 years of teaching experience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F6C6FF-518E-DD45-A9E9-022B049870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366" y="93232"/>
            <a:ext cx="5239265" cy="4970036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E55D85-4385-964B-8F81-EB77471C418E}"/>
              </a:ext>
            </a:extLst>
          </p:cNvPr>
          <p:cNvSpPr txBox="1"/>
          <p:nvPr/>
        </p:nvSpPr>
        <p:spPr>
          <a:xfrm>
            <a:off x="11898941" y="143175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3FE7C-0D8D-3242-881A-B114ECDBA5F7}"/>
              </a:ext>
            </a:extLst>
          </p:cNvPr>
          <p:cNvCxnSpPr>
            <a:cxnSpLocks/>
          </p:cNvCxnSpPr>
          <p:nvPr/>
        </p:nvCxnSpPr>
        <p:spPr>
          <a:xfrm>
            <a:off x="408336" y="6149586"/>
            <a:ext cx="1149060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44DE57-9573-C34F-A833-EC7B16A3A0A1}"/>
              </a:ext>
            </a:extLst>
          </p:cNvPr>
          <p:cNvSpPr txBox="1"/>
          <p:nvPr/>
        </p:nvSpPr>
        <p:spPr>
          <a:xfrm>
            <a:off x="6758636" y="2551837"/>
            <a:ext cx="41085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Many students struggle to learn higher grade science lessons in chemistry and biology lessons. Girls and lower-performing students particularly struggle in this subject due to lack of appropriate learning materials and hands-on learning opportunities.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9DF27D-B593-1942-BA58-B9A2FB726DC1}"/>
              </a:ext>
            </a:extLst>
          </p:cNvPr>
          <p:cNvSpPr txBox="1">
            <a:spLocks/>
          </p:cNvSpPr>
          <p:nvPr/>
        </p:nvSpPr>
        <p:spPr>
          <a:xfrm>
            <a:off x="2603616" y="332009"/>
            <a:ext cx="6984768" cy="5538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ESANSG-REGULAR" panose="020B0503030302020202" pitchFamily="34" charset="77"/>
                <a:ea typeface="+mn-ea"/>
                <a:cs typeface="Calibri Light" panose="020F0302020204030204" pitchFamily="34" charset="0"/>
              </a:rPr>
              <a:t>The Challenge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09DEC8-0713-E74D-B3B2-1D4C93BEE5F8}"/>
              </a:ext>
            </a:extLst>
          </p:cNvPr>
          <p:cNvSpPr txBox="1">
            <a:spLocks/>
          </p:cNvSpPr>
          <p:nvPr/>
        </p:nvSpPr>
        <p:spPr>
          <a:xfrm>
            <a:off x="1758667" y="900264"/>
            <a:ext cx="8674666" cy="43565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engagement and poor performance in science subjects, particularly for less active students and girls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EDE2B-8B1A-5647-A422-0CCF2A581578}"/>
              </a:ext>
            </a:extLst>
          </p:cNvPr>
          <p:cNvSpPr txBox="1"/>
          <p:nvPr/>
        </p:nvSpPr>
        <p:spPr>
          <a:xfrm>
            <a:off x="8897464" y="66850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8F5-0BB1-9833-2AF8-13FC187451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36" y="1785496"/>
            <a:ext cx="5687664" cy="4364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22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9E3-76AE-1D4D-86B9-A91DD9BD55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1694" y="415809"/>
            <a:ext cx="11283348" cy="3063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PT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8CF9FB4-9DD0-694C-80FC-D31FBDB9B156}"/>
              </a:ext>
            </a:extLst>
          </p:cNvPr>
          <p:cNvSpPr txBox="1">
            <a:spLocks/>
          </p:cNvSpPr>
          <p:nvPr/>
        </p:nvSpPr>
        <p:spPr>
          <a:xfrm>
            <a:off x="2602706" y="527276"/>
            <a:ext cx="6986587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 Idea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2C39D32-2EA6-B640-A789-C4B963677057}"/>
              </a:ext>
            </a:extLst>
          </p:cNvPr>
          <p:cNvSpPr txBox="1">
            <a:spLocks/>
          </p:cNvSpPr>
          <p:nvPr/>
        </p:nvSpPr>
        <p:spPr>
          <a:xfrm>
            <a:off x="1757537" y="1095680"/>
            <a:ext cx="8676925" cy="43576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Chemistry and Biology Club in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0B447-606D-E644-8AC5-A0B6A38C23DC}"/>
              </a:ext>
            </a:extLst>
          </p:cNvPr>
          <p:cNvSpPr txBox="1"/>
          <p:nvPr/>
        </p:nvSpPr>
        <p:spPr>
          <a:xfrm>
            <a:off x="4108174" y="3222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/>
          </a:p>
        </p:txBody>
      </p:sp>
      <p:sp>
        <p:nvSpPr>
          <p:cNvPr id="27" name="Shape 1701">
            <a:extLst>
              <a:ext uri="{FF2B5EF4-FFF2-40B4-BE49-F238E27FC236}">
                <a16:creationId xmlns:a16="http://schemas.microsoft.com/office/drawing/2014/main" id="{E95E8468-CC9E-D743-B52B-99DFDF75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373" y="2866062"/>
            <a:ext cx="1080000" cy="1080000"/>
          </a:xfrm>
          <a:prstGeom prst="ellipse">
            <a:avLst/>
          </a:prstGeom>
          <a:solidFill>
            <a:srgbClr val="62BB46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1</a:t>
            </a:r>
          </a:p>
        </p:txBody>
      </p:sp>
      <p:sp>
        <p:nvSpPr>
          <p:cNvPr id="28" name="Shape 1703">
            <a:extLst>
              <a:ext uri="{FF2B5EF4-FFF2-40B4-BE49-F238E27FC236}">
                <a16:creationId xmlns:a16="http://schemas.microsoft.com/office/drawing/2014/main" id="{42647846-899B-B64E-AFF2-19BD986F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258" y="2866062"/>
            <a:ext cx="1080000" cy="1080000"/>
          </a:xfrm>
          <a:prstGeom prst="ellipse">
            <a:avLst/>
          </a:prstGeom>
          <a:solidFill>
            <a:srgbClr val="117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2</a:t>
            </a:r>
          </a:p>
        </p:txBody>
      </p:sp>
      <p:sp>
        <p:nvSpPr>
          <p:cNvPr id="29" name="Shape 1705">
            <a:extLst>
              <a:ext uri="{FF2B5EF4-FFF2-40B4-BE49-F238E27FC236}">
                <a16:creationId xmlns:a16="http://schemas.microsoft.com/office/drawing/2014/main" id="{9C731244-F1B4-304E-B9A0-60C0154FF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637" y="2866062"/>
            <a:ext cx="1080000" cy="1080000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62A61-453A-3B48-9693-971705F691EC}"/>
              </a:ext>
            </a:extLst>
          </p:cNvPr>
          <p:cNvSpPr txBox="1"/>
          <p:nvPr/>
        </p:nvSpPr>
        <p:spPr>
          <a:xfrm>
            <a:off x="1927509" y="4284923"/>
            <a:ext cx="203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 practical sessions with low cost and accessible local resources</a:t>
            </a:r>
            <a:endParaRPr lang="en-P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FEC12B-9707-1E4C-A002-5EB9389D4DF2}"/>
              </a:ext>
            </a:extLst>
          </p:cNvPr>
          <p:cNvSpPr txBox="1"/>
          <p:nvPr/>
        </p:nvSpPr>
        <p:spPr>
          <a:xfrm>
            <a:off x="4649260" y="4271142"/>
            <a:ext cx="2625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to improve their competencies on chemistry and biology through experiments</a:t>
            </a:r>
            <a:endParaRPr lang="en-P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1E3163-AC68-A240-8C87-5F44431E595A}"/>
              </a:ext>
            </a:extLst>
          </p:cNvPr>
          <p:cNvSpPr txBox="1"/>
          <p:nvPr/>
        </p:nvSpPr>
        <p:spPr>
          <a:xfrm>
            <a:off x="7897088" y="4271142"/>
            <a:ext cx="243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students' motivation and their progress on chemistry and biology subjects</a:t>
            </a:r>
            <a:endParaRPr lang="en-P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C07C07-AA73-044A-93A9-5220D0854F69}"/>
              </a:ext>
            </a:extLst>
          </p:cNvPr>
          <p:cNvSpPr txBox="1"/>
          <p:nvPr/>
        </p:nvSpPr>
        <p:spPr>
          <a:xfrm>
            <a:off x="11811000" y="-857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54EC37-A275-7D4E-B5A5-3AC8A916F583}"/>
              </a:ext>
            </a:extLst>
          </p:cNvPr>
          <p:cNvCxnSpPr>
            <a:cxnSpLocks/>
          </p:cNvCxnSpPr>
          <p:nvPr/>
        </p:nvCxnSpPr>
        <p:spPr>
          <a:xfrm>
            <a:off x="349201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9450C1-CEB1-9F47-A985-3A0B27634A85}"/>
              </a:ext>
            </a:extLst>
          </p:cNvPr>
          <p:cNvCxnSpPr/>
          <p:nvPr/>
        </p:nvCxnSpPr>
        <p:spPr>
          <a:xfrm>
            <a:off x="3812390" y="3406062"/>
            <a:ext cx="1272228" cy="0"/>
          </a:xfrm>
          <a:prstGeom prst="straightConnector1">
            <a:avLst/>
          </a:prstGeom>
          <a:ln w="22225">
            <a:solidFill>
              <a:srgbClr val="00AEEF"/>
            </a:solidFill>
            <a:headEnd type="non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D6C841-85D9-8D4D-908E-D5A823D9AEB1}"/>
              </a:ext>
            </a:extLst>
          </p:cNvPr>
          <p:cNvCxnSpPr/>
          <p:nvPr/>
        </p:nvCxnSpPr>
        <p:spPr>
          <a:xfrm>
            <a:off x="6915808" y="3406062"/>
            <a:ext cx="1272228" cy="0"/>
          </a:xfrm>
          <a:prstGeom prst="straightConnector1">
            <a:avLst/>
          </a:prstGeom>
          <a:ln w="22225">
            <a:solidFill>
              <a:srgbClr val="00AEEF"/>
            </a:solidFill>
            <a:headEnd type="non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E55D85-4385-964B-8F81-EB77471C418E}"/>
              </a:ext>
            </a:extLst>
          </p:cNvPr>
          <p:cNvSpPr txBox="1"/>
          <p:nvPr/>
        </p:nvSpPr>
        <p:spPr>
          <a:xfrm>
            <a:off x="11898941" y="143175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3FE7C-0D8D-3242-881A-B114ECDBA5F7}"/>
              </a:ext>
            </a:extLst>
          </p:cNvPr>
          <p:cNvCxnSpPr>
            <a:cxnSpLocks/>
          </p:cNvCxnSpPr>
          <p:nvPr/>
        </p:nvCxnSpPr>
        <p:spPr>
          <a:xfrm>
            <a:off x="408336" y="6149586"/>
            <a:ext cx="1149060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F92600-3068-4547-B5E4-EDE37944E50C}"/>
              </a:ext>
            </a:extLst>
          </p:cNvPr>
          <p:cNvSpPr txBox="1"/>
          <p:nvPr/>
        </p:nvSpPr>
        <p:spPr>
          <a:xfrm>
            <a:off x="5612525" y="3219719"/>
            <a:ext cx="545486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We noticed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Surprisingly, some students had willingness to become doctors, nurses,  scientist, pharmacists etc.</a:t>
            </a:r>
            <a:endParaRPr lang="en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4DE57-9573-C34F-A833-EC7B16A3A0A1}"/>
              </a:ext>
            </a:extLst>
          </p:cNvPr>
          <p:cNvSpPr txBox="1"/>
          <p:nvPr/>
        </p:nvSpPr>
        <p:spPr>
          <a:xfrm>
            <a:off x="5612525" y="1399208"/>
            <a:ext cx="5454868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</a:rPr>
              <a:t>We met…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during the interviews in design process highlighted that chemistry and biology are very difficult for them to learn, due to information and theory they have to memorize.</a:t>
            </a:r>
            <a:endParaRPr lang="en-P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9DF27D-B593-1942-BA58-B9A2FB726DC1}"/>
              </a:ext>
            </a:extLst>
          </p:cNvPr>
          <p:cNvSpPr txBox="1">
            <a:spLocks/>
          </p:cNvSpPr>
          <p:nvPr/>
        </p:nvSpPr>
        <p:spPr>
          <a:xfrm>
            <a:off x="1974432" y="250111"/>
            <a:ext cx="8657942" cy="5538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Design Process </a:t>
            </a:r>
            <a:r>
              <a:rPr lang="en-US" sz="36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| Gathering Evidence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109DEC8-0713-E74D-B3B2-1D4C93BEE5F8}"/>
              </a:ext>
            </a:extLst>
          </p:cNvPr>
          <p:cNvSpPr txBox="1">
            <a:spLocks/>
          </p:cNvSpPr>
          <p:nvPr/>
        </p:nvSpPr>
        <p:spPr>
          <a:xfrm>
            <a:off x="1124607" y="1351881"/>
            <a:ext cx="9308727" cy="18006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2400" i="1" dirty="0">
              <a:solidFill>
                <a:srgbClr val="42BEF3"/>
              </a:solidFill>
              <a:latin typeface="CORESANSG-REGULAR" panose="020B0503030302020202" pitchFamily="34" charset="77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EDE2B-8B1A-5647-A422-0CCF2A581578}"/>
              </a:ext>
            </a:extLst>
          </p:cNvPr>
          <p:cNvSpPr txBox="1"/>
          <p:nvPr/>
        </p:nvSpPr>
        <p:spPr>
          <a:xfrm>
            <a:off x="8897464" y="66850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308ED-2A21-B643-21F8-EFE1D81A37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290825"/>
            <a:ext cx="4487918" cy="481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D3155-94D9-FD40-1C36-FDCE03CF6942}"/>
              </a:ext>
            </a:extLst>
          </p:cNvPr>
          <p:cNvSpPr txBox="1"/>
          <p:nvPr/>
        </p:nvSpPr>
        <p:spPr>
          <a:xfrm>
            <a:off x="5612525" y="4633947"/>
            <a:ext cx="55050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Our insight…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so much potential that needs to be supported by any means despite the challenges we face in our teaching environment.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E155F-27D2-3C0C-E273-7A7906532E7A}"/>
              </a:ext>
            </a:extLst>
          </p:cNvPr>
          <p:cNvSpPr txBox="1"/>
          <p:nvPr/>
        </p:nvSpPr>
        <p:spPr>
          <a:xfrm>
            <a:off x="1226615" y="811156"/>
            <a:ext cx="1015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Theory without practice not connected to daily life is wasting students precious time in school</a:t>
            </a:r>
            <a:endParaRPr lang="en-US" sz="1800" dirty="0">
              <a:solidFill>
                <a:srgbClr val="42BEF3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3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48E3EF-7FAF-D242-88BC-F3F951092A57}"/>
              </a:ext>
            </a:extLst>
          </p:cNvPr>
          <p:cNvSpPr txBox="1">
            <a:spLocks/>
          </p:cNvSpPr>
          <p:nvPr/>
        </p:nvSpPr>
        <p:spPr>
          <a:xfrm>
            <a:off x="241566" y="2627688"/>
            <a:ext cx="1893640" cy="15451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Design </a:t>
            </a:r>
            <a:br>
              <a:rPr lang="en-US" sz="3600" b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</a:br>
            <a:r>
              <a:rPr lang="en-US" sz="3600" b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Process</a:t>
            </a:r>
            <a:endParaRPr lang="en-US" sz="3600">
              <a:solidFill>
                <a:schemeClr val="bg1"/>
              </a:solidFill>
              <a:latin typeface="CORESANSG-EXTRALIGHT" panose="020B02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9A4A77-4B23-F740-8790-C86EB304578B}"/>
              </a:ext>
            </a:extLst>
          </p:cNvPr>
          <p:cNvSpPr txBox="1">
            <a:spLocks/>
          </p:cNvSpPr>
          <p:nvPr/>
        </p:nvSpPr>
        <p:spPr>
          <a:xfrm>
            <a:off x="8574504" y="2596899"/>
            <a:ext cx="3375930" cy="19878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800" dirty="0">
                <a:solidFill>
                  <a:srgbClr val="42BEF3"/>
                </a:solidFill>
                <a:latin typeface="CORESANSG-REGULAR" panose="020B0503030302020202" pitchFamily="34" charset="77"/>
                <a:ea typeface="ＭＳ Ｐゴシック" charset="0"/>
                <a:cs typeface="Calibri Light" panose="020F0302020204030204" pitchFamily="34" charset="0"/>
              </a:rPr>
              <a:t>By establishing chemistry and biology club I observed that in a short period students desire and engagement in learning process tremendously increased.</a:t>
            </a:r>
            <a:br>
              <a:rPr lang="en-US" sz="1800" dirty="0">
                <a:solidFill>
                  <a:srgbClr val="42BEF3"/>
                </a:solidFill>
                <a:latin typeface="CORESANSG-REGULAR" panose="020B0503030302020202" pitchFamily="34" charset="77"/>
                <a:ea typeface="ＭＳ Ｐゴシック" charset="0"/>
                <a:cs typeface="Calibri Light" panose="020F0302020204030204" pitchFamily="34" charset="0"/>
              </a:rPr>
            </a:br>
            <a:endParaRPr lang="en-US" sz="1600" dirty="0">
              <a:solidFill>
                <a:srgbClr val="42BEF3"/>
              </a:solidFill>
              <a:latin typeface="CORESANSG-REGULAR" panose="020B0503030302020202" pitchFamily="34" charset="77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2A950-DF27-F34D-A1BF-75C08380DA3F}"/>
              </a:ext>
            </a:extLst>
          </p:cNvPr>
          <p:cNvSpPr txBox="1"/>
          <p:nvPr/>
        </p:nvSpPr>
        <p:spPr>
          <a:xfrm>
            <a:off x="5921683" y="725089"/>
            <a:ext cx="209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Our prototype was conducting small research and experiments on chemical topics  related to herbs.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E0734-9EAD-4F4E-AD46-A59D9037CA72}"/>
              </a:ext>
            </a:extLst>
          </p:cNvPr>
          <p:cNvSpPr txBox="1"/>
          <p:nvPr/>
        </p:nvSpPr>
        <p:spPr>
          <a:xfrm>
            <a:off x="5893853" y="2591745"/>
            <a:ext cx="243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assumed that  connecting chemistry and biology to the students’ environment will enhance their motivation to learn these subjects.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0E4F1-E9D7-EE4D-82E8-37BEF34189F3}"/>
              </a:ext>
            </a:extLst>
          </p:cNvPr>
          <p:cNvSpPr txBox="1"/>
          <p:nvPr/>
        </p:nvSpPr>
        <p:spPr>
          <a:xfrm>
            <a:off x="5921683" y="4596455"/>
            <a:ext cx="243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learnt that chemistry and biology outdoor activities and laboratory experiments could be conducted with local low - cost and available resources.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50080-F755-3548-88B9-DFCAF160C7CD}"/>
              </a:ext>
            </a:extLst>
          </p:cNvPr>
          <p:cNvSpPr txBox="1"/>
          <p:nvPr/>
        </p:nvSpPr>
        <p:spPr>
          <a:xfrm>
            <a:off x="11747715" y="2588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/>
          </a:p>
        </p:txBody>
      </p:sp>
      <p:sp>
        <p:nvSpPr>
          <p:cNvPr id="24" name="Shape 1701">
            <a:extLst>
              <a:ext uri="{FF2B5EF4-FFF2-40B4-BE49-F238E27FC236}">
                <a16:creationId xmlns:a16="http://schemas.microsoft.com/office/drawing/2014/main" id="{1B159C3B-48D0-C74A-8DB0-F037C4F5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07" y="655961"/>
            <a:ext cx="1080000" cy="1080000"/>
          </a:xfrm>
          <a:prstGeom prst="ellipse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1</a:t>
            </a:r>
          </a:p>
        </p:txBody>
      </p:sp>
      <p:sp>
        <p:nvSpPr>
          <p:cNvPr id="26" name="Shape 1705">
            <a:extLst>
              <a:ext uri="{FF2B5EF4-FFF2-40B4-BE49-F238E27FC236}">
                <a16:creationId xmlns:a16="http://schemas.microsoft.com/office/drawing/2014/main" id="{E2C43ACE-60F2-1048-BBB7-BD358B0AE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053" y="4595355"/>
            <a:ext cx="1080000" cy="1080000"/>
          </a:xfrm>
          <a:prstGeom prst="ellipse">
            <a:avLst/>
          </a:prstGeom>
          <a:solidFill>
            <a:srgbClr val="62BB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12FD3-8204-9048-9B64-4AF14705C177}"/>
              </a:ext>
            </a:extLst>
          </p:cNvPr>
          <p:cNvSpPr txBox="1"/>
          <p:nvPr/>
        </p:nvSpPr>
        <p:spPr>
          <a:xfrm>
            <a:off x="7615003" y="7899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9C1E7-742A-934E-AC34-648283B2A26D}"/>
              </a:ext>
            </a:extLst>
          </p:cNvPr>
          <p:cNvSpPr txBox="1"/>
          <p:nvPr/>
        </p:nvSpPr>
        <p:spPr>
          <a:xfrm>
            <a:off x="11407515" y="-734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0738148-1181-0A46-8600-E111CDCED454}"/>
              </a:ext>
            </a:extLst>
          </p:cNvPr>
          <p:cNvSpPr txBox="1">
            <a:spLocks/>
          </p:cNvSpPr>
          <p:nvPr/>
        </p:nvSpPr>
        <p:spPr>
          <a:xfrm>
            <a:off x="8786985" y="1292317"/>
            <a:ext cx="2942742" cy="14230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Prototyping </a:t>
            </a:r>
            <a:b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</a:b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 Testing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D1858F-DF7D-814B-B84B-32BA8B601AB0}"/>
              </a:ext>
            </a:extLst>
          </p:cNvPr>
          <p:cNvCxnSpPr>
            <a:cxnSpLocks/>
          </p:cNvCxnSpPr>
          <p:nvPr/>
        </p:nvCxnSpPr>
        <p:spPr>
          <a:xfrm>
            <a:off x="5303466" y="5219576"/>
            <a:ext cx="40862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14" descr="A group of people in a garden&#10;&#10;Description automatically generated with medium confidence">
            <a:extLst>
              <a:ext uri="{FF2B5EF4-FFF2-40B4-BE49-F238E27FC236}">
                <a16:creationId xmlns:a16="http://schemas.microsoft.com/office/drawing/2014/main" id="{BE8237D3-76A3-FD7A-1897-F4E301705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418" y="5720"/>
            <a:ext cx="4045905" cy="3635315"/>
          </a:xfrm>
          <a:prstGeom prst="rect">
            <a:avLst/>
          </a:prstGeom>
        </p:spPr>
      </p:pic>
      <p:pic>
        <p:nvPicPr>
          <p:cNvPr id="15" name="Picture 14" descr="A group of kids in a lab&#10;&#10;Description automatically generated with low confidence">
            <a:extLst>
              <a:ext uri="{FF2B5EF4-FFF2-40B4-BE49-F238E27FC236}">
                <a16:creationId xmlns:a16="http://schemas.microsoft.com/office/drawing/2014/main" id="{4F49C388-311F-B761-E19A-5F8FF2F8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"/>
          <a:stretch/>
        </p:blipFill>
        <p:spPr>
          <a:xfrm>
            <a:off x="0" y="3585151"/>
            <a:ext cx="4023487" cy="32728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C0472C-488F-8AB7-7D86-014F73B53375}"/>
              </a:ext>
            </a:extLst>
          </p:cNvPr>
          <p:cNvCxnSpPr>
            <a:cxnSpLocks/>
          </p:cNvCxnSpPr>
          <p:nvPr/>
        </p:nvCxnSpPr>
        <p:spPr>
          <a:xfrm>
            <a:off x="5386678" y="1195961"/>
            <a:ext cx="40862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703">
            <a:extLst>
              <a:ext uri="{FF2B5EF4-FFF2-40B4-BE49-F238E27FC236}">
                <a16:creationId xmlns:a16="http://schemas.microsoft.com/office/drawing/2014/main" id="{E65FA866-CD87-5E05-E5D8-AD9F44909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11" y="2789107"/>
            <a:ext cx="1005719" cy="989501"/>
          </a:xfrm>
          <a:prstGeom prst="ellipse">
            <a:avLst/>
          </a:prstGeom>
          <a:solidFill>
            <a:srgbClr val="117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16DA26-48D1-EC39-D67F-291523C2A873}"/>
              </a:ext>
            </a:extLst>
          </p:cNvPr>
          <p:cNvCxnSpPr>
            <a:cxnSpLocks/>
          </p:cNvCxnSpPr>
          <p:nvPr/>
        </p:nvCxnSpPr>
        <p:spPr>
          <a:xfrm>
            <a:off x="5303466" y="3296919"/>
            <a:ext cx="40862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0">
            <a:extLst>
              <a:ext uri="{FF2B5EF4-FFF2-40B4-BE49-F238E27FC236}">
                <a16:creationId xmlns:a16="http://schemas.microsoft.com/office/drawing/2014/main" id="{07A72E39-D5B5-D841-A78F-C5DB123B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897" y="499921"/>
            <a:ext cx="7492206" cy="43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3" tIns="22850" rIns="45713" bIns="2285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B0F0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Innovation – Chemistry and Biology Club</a:t>
            </a:r>
          </a:p>
        </p:txBody>
      </p:sp>
      <p:sp>
        <p:nvSpPr>
          <p:cNvPr id="32" name="Shape 1709">
            <a:extLst>
              <a:ext uri="{FF2B5EF4-FFF2-40B4-BE49-F238E27FC236}">
                <a16:creationId xmlns:a16="http://schemas.microsoft.com/office/drawing/2014/main" id="{F29A9B6D-36AC-AE4B-AE27-1649498D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751" y="1662183"/>
            <a:ext cx="4267269" cy="44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3" tIns="22850" rIns="45713" bIns="2285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Students come together in the club twice a week to conduct research and experiments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Interviews with herb specialists and pharmacist from local community</a:t>
            </a:r>
            <a:r>
              <a:rPr lang="ru-RU" sz="16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to compile their findings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Based on the findings students in groups and pairs prepare presentations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Students present their findings to their peers and wider school community in different science  occasions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charset="0"/>
              </a:rPr>
              <a:t>Conducted researcher and presentation collected and I am aiming to consolidate them into in a chemistry and biology experiments handbook for grade 9 students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42BEF3"/>
              </a:solidFill>
              <a:ea typeface="ＭＳ Ｐゴシック" charset="0"/>
            </a:endParaRPr>
          </a:p>
          <a:p>
            <a:pPr algn="ctr">
              <a:spcBef>
                <a:spcPts val="300"/>
              </a:spcBef>
              <a:defRPr/>
            </a:pPr>
            <a:endParaRPr lang="en-US" altLang="en-PT" sz="1800" dirty="0">
              <a:solidFill>
                <a:schemeClr val="accent1"/>
              </a:solidFill>
              <a:sym typeface="Lato" panose="020F0502020204030203" pitchFamily="34" charset="77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E12222D-75D0-416C-801C-98A662798F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AB7636-5B2B-41C8-BC0F-0B7A9B341C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CAC8306-B00E-476D-B0E2-F1109BC66C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E055FA-06BD-47A7-9B6F-C9FFAFD31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51" y="3825994"/>
            <a:ext cx="2333439" cy="2055192"/>
          </a:xfrm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8364071-F808-4E79-A159-ECACA64148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1612900"/>
            <a:ext cx="2333625" cy="2087563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D50C33A0-CE71-4263-B269-B9937A7992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19558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672772" y="331830"/>
            <a:ext cx="8500697" cy="3832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177F11-4F63-7645-A57F-D7F09646B16B}"/>
              </a:ext>
            </a:extLst>
          </p:cNvPr>
          <p:cNvSpPr txBox="1">
            <a:spLocks/>
          </p:cNvSpPr>
          <p:nvPr/>
        </p:nvSpPr>
        <p:spPr>
          <a:xfrm>
            <a:off x="1301352" y="387716"/>
            <a:ext cx="9589294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Creating Positive Change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C0F013-D226-014C-B719-BD88BF8471E9}"/>
              </a:ext>
            </a:extLst>
          </p:cNvPr>
          <p:cNvSpPr txBox="1">
            <a:spLocks/>
          </p:cNvSpPr>
          <p:nvPr/>
        </p:nvSpPr>
        <p:spPr>
          <a:xfrm>
            <a:off x="1019545" y="1007990"/>
            <a:ext cx="10274042" cy="43576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7F7F7F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 immediate visible motivation demonstrated by students after the first experiment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67B72-B4D3-4F4E-A94C-23B2CD617990}"/>
              </a:ext>
            </a:extLst>
          </p:cNvPr>
          <p:cNvCxnSpPr>
            <a:cxnSpLocks/>
          </p:cNvCxnSpPr>
          <p:nvPr/>
        </p:nvCxnSpPr>
        <p:spPr>
          <a:xfrm>
            <a:off x="409767" y="6150298"/>
            <a:ext cx="1149359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8628CC-9B03-0C43-9029-F14494A57AEA}"/>
              </a:ext>
            </a:extLst>
          </p:cNvPr>
          <p:cNvSpPr txBox="1"/>
          <p:nvPr/>
        </p:nvSpPr>
        <p:spPr>
          <a:xfrm>
            <a:off x="7551420" y="1891538"/>
            <a:ext cx="41362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students in grade 9 attend the club and actively engaged in the research and experiments.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design could be enriched with more interesting experiments and research to make teaching and learning enjoyable for students.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and resources can be used in class to reinforce daily lessons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Schools2030 assessment tools at the beginning and end of  academic year I will measure the progress for the long-term period.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observation and assessment in class will show the progress of my students for the short- term period.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lothing, person, human face, text&#10;&#10;Description automatically generated">
            <a:extLst>
              <a:ext uri="{FF2B5EF4-FFF2-40B4-BE49-F238E27FC236}">
                <a16:creationId xmlns:a16="http://schemas.microsoft.com/office/drawing/2014/main" id="{57CFB3D3-9EE8-F0E3-EF6E-59BE1F3123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0" y="1619595"/>
            <a:ext cx="3331916" cy="4442555"/>
          </a:xfrm>
          <a:prstGeom prst="rect">
            <a:avLst/>
          </a:prstGeom>
        </p:spPr>
      </p:pic>
      <p:pic>
        <p:nvPicPr>
          <p:cNvPr id="20" name="Picture 19" descr="A picture containing clothing, person, human face, indoor&#10;&#10;Description automatically generated">
            <a:extLst>
              <a:ext uri="{FF2B5EF4-FFF2-40B4-BE49-F238E27FC236}">
                <a16:creationId xmlns:a16="http://schemas.microsoft.com/office/drawing/2014/main" id="{8B3DB09C-49E2-28A5-6F6C-68575115F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5" y="1619595"/>
            <a:ext cx="3331916" cy="44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85951" y="413369"/>
            <a:ext cx="8676925" cy="43576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1800" i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65DAB-1B3E-CF42-8417-ADF45643427E}"/>
              </a:ext>
            </a:extLst>
          </p:cNvPr>
          <p:cNvSpPr txBox="1"/>
          <p:nvPr/>
        </p:nvSpPr>
        <p:spPr>
          <a:xfrm>
            <a:off x="7325218" y="2910911"/>
            <a:ext cx="323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teachers to integrate creative and hands-on approaches into their daily lessons, particularly for challenging and theoretical subjects</a:t>
            </a:r>
            <a:endParaRPr lang="en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FA7F37-1F5E-6642-9E89-B32E496ADCA5}"/>
              </a:ext>
            </a:extLst>
          </p:cNvPr>
          <p:cNvSpPr txBox="1"/>
          <p:nvPr/>
        </p:nvSpPr>
        <p:spPr>
          <a:xfrm>
            <a:off x="7201353" y="865228"/>
            <a:ext cx="379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teachers in my country should have access to HCD trainings therefore HCD approach should be incorporated into in service Teacher Training at National Level.</a:t>
            </a:r>
            <a:endParaRPr lang="en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hape 1701">
            <a:extLst>
              <a:ext uri="{FF2B5EF4-FFF2-40B4-BE49-F238E27FC236}">
                <a16:creationId xmlns:a16="http://schemas.microsoft.com/office/drawing/2014/main" id="{CDB5E1EE-1B9E-2242-B682-63B5A5400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12" y="975399"/>
            <a:ext cx="927158" cy="927158"/>
          </a:xfrm>
          <a:prstGeom prst="ellipse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1</a:t>
            </a:r>
          </a:p>
        </p:txBody>
      </p:sp>
      <p:sp>
        <p:nvSpPr>
          <p:cNvPr id="57" name="Shape 1701">
            <a:extLst>
              <a:ext uri="{FF2B5EF4-FFF2-40B4-BE49-F238E27FC236}">
                <a16:creationId xmlns:a16="http://schemas.microsoft.com/office/drawing/2014/main" id="{626177AE-418F-BB47-AC7D-6C02088B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12" y="2778975"/>
            <a:ext cx="927158" cy="927158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2</a:t>
            </a:r>
          </a:p>
        </p:txBody>
      </p:sp>
      <p:sp>
        <p:nvSpPr>
          <p:cNvPr id="58" name="Shape 1701">
            <a:extLst>
              <a:ext uri="{FF2B5EF4-FFF2-40B4-BE49-F238E27FC236}">
                <a16:creationId xmlns:a16="http://schemas.microsoft.com/office/drawing/2014/main" id="{9B541A69-F013-0848-BBB2-A3A29139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12" y="4600513"/>
            <a:ext cx="927158" cy="927158"/>
          </a:xfrm>
          <a:prstGeom prst="ellipse">
            <a:avLst/>
          </a:prstGeom>
          <a:solidFill>
            <a:srgbClr val="62BB46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PT" sz="360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DC08F-DB1C-BE4C-A6B2-3DA88F5897E0}"/>
              </a:ext>
            </a:extLst>
          </p:cNvPr>
          <p:cNvSpPr txBox="1"/>
          <p:nvPr/>
        </p:nvSpPr>
        <p:spPr>
          <a:xfrm>
            <a:off x="7325218" y="4691085"/>
            <a:ext cx="3237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platform to scale up best teaching innovations design through Schools2030 at National and Global levels.</a:t>
            </a:r>
            <a:endParaRPr lang="en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around a table">
            <a:extLst>
              <a:ext uri="{FF2B5EF4-FFF2-40B4-BE49-F238E27FC236}">
                <a16:creationId xmlns:a16="http://schemas.microsoft.com/office/drawing/2014/main" id="{B9F86D62-AB90-E1AE-2DE2-40BAC2193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/>
          <a:stretch/>
        </p:blipFill>
        <p:spPr>
          <a:xfrm>
            <a:off x="27683" y="-28800"/>
            <a:ext cx="5099781" cy="6886800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06F3B53-034B-6947-B611-BA08CCFF8D2C}"/>
              </a:ext>
            </a:extLst>
          </p:cNvPr>
          <p:cNvSpPr txBox="1">
            <a:spLocks/>
          </p:cNvSpPr>
          <p:nvPr/>
        </p:nvSpPr>
        <p:spPr>
          <a:xfrm>
            <a:off x="-1696503" y="397278"/>
            <a:ext cx="6986587" cy="5539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B0F0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Call to Action</a:t>
            </a:r>
            <a:endParaRPr lang="en-US" sz="3600" dirty="0">
              <a:solidFill>
                <a:srgbClr val="00B0F0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692</Words>
  <Application>Microsoft Office PowerPoint</Application>
  <PresentationFormat>Ecrã Panorâmico</PresentationFormat>
  <Paragraphs>85</Paragraphs>
  <Slides>11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CORESANSG-EXTRALIGHT</vt:lpstr>
      <vt:lpstr>CoreSansG-Italic</vt:lpstr>
      <vt:lpstr>CORESANSG-LIGHT</vt:lpstr>
      <vt:lpstr>CORESANSG-REGULAR</vt:lpstr>
      <vt:lpstr>CORESANSG-REGULAR</vt:lpstr>
      <vt:lpstr>Helvetica Light</vt:lpstr>
      <vt:lpstr>Montserrat</vt:lpstr>
      <vt:lpstr>Montserrat Medium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Aziza  Bakhtdavlatova</dc:creator>
  <cp:lastModifiedBy>Marcio Bento</cp:lastModifiedBy>
  <cp:revision>84</cp:revision>
  <dcterms:created xsi:type="dcterms:W3CDTF">2023-05-29T10:45:29Z</dcterms:created>
  <dcterms:modified xsi:type="dcterms:W3CDTF">2023-08-02T15:22:43Z</dcterms:modified>
</cp:coreProperties>
</file>