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58" r:id="rId3"/>
    <p:sldId id="282" r:id="rId4"/>
    <p:sldId id="781" r:id="rId5"/>
    <p:sldId id="838840423" r:id="rId6"/>
    <p:sldId id="838840424" r:id="rId7"/>
    <p:sldId id="821" r:id="rId8"/>
    <p:sldId id="838840404" r:id="rId9"/>
    <p:sldId id="824" r:id="rId10"/>
    <p:sldId id="838840412" r:id="rId11"/>
    <p:sldId id="838840410" r:id="rId12"/>
    <p:sldId id="838840413" r:id="rId13"/>
    <p:sldId id="838840414" r:id="rId14"/>
    <p:sldId id="838840416" r:id="rId15"/>
    <p:sldId id="838840417" r:id="rId16"/>
    <p:sldId id="838840418" r:id="rId17"/>
    <p:sldId id="825" r:id="rId18"/>
    <p:sldId id="838840420" r:id="rId19"/>
    <p:sldId id="823" r:id="rId20"/>
    <p:sldId id="838840407" r:id="rId21"/>
    <p:sldId id="8388404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3"/>
  </p:normalViewPr>
  <p:slideViewPr>
    <p:cSldViewPr snapToGrid="0">
      <p:cViewPr varScale="1">
        <p:scale>
          <a:sx n="106" d="100"/>
          <a:sy n="106" d="100"/>
        </p:scale>
        <p:origin x="7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4D7F1-75E0-5C44-B698-8BEAF32293C3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5EC12-BA6C-2949-882E-CA188F87E4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>
            <a:extLst>
              <a:ext uri="{FF2B5EF4-FFF2-40B4-BE49-F238E27FC236}">
                <a16:creationId xmlns:a16="http://schemas.microsoft.com/office/drawing/2014/main" id="{BE2E54F5-7224-DE41-85C6-3A56AD5893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4" name="Shape 37">
            <a:extLst>
              <a:ext uri="{FF2B5EF4-FFF2-40B4-BE49-F238E27FC236}">
                <a16:creationId xmlns:a16="http://schemas.microsoft.com/office/drawing/2014/main" id="{2A0AB586-9125-5F44-8A0B-211FCA23CE7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90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45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60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7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81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63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3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0CA8-3EE1-B70C-BB19-1284B31E7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86986-9E58-FED2-B5C5-18C169CED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988-2E8D-57FA-5138-03F6FA06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1707-CCFB-CB38-6D16-49D7F695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43CF-3371-E68B-7AC7-CE7F3CEF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2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2D153-D4BF-296E-36DD-14DD8330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6421-FBA9-136F-1925-59C9BA060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02E5-502F-0205-ACDF-74A3BAD0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8A934-26DD-68A7-AB79-B82F3340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71B5-F17A-F3F3-8B3B-D045C6B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6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B102C-098B-5ADB-4844-68728A9EA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F7AF0-1140-AC46-077C-5798A6A3A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F55A5-805E-CE93-1C71-6E96D870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F0CFE-E123-4B12-5AA5-629C7900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4B7F3-2F70-0545-962F-D889C465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1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4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5446AF-92AD-8D45-AFC4-12705029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701" y="2315584"/>
            <a:ext cx="8574665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B0B187F-F8A6-9943-85A6-24D5A21994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7701" y="3373343"/>
            <a:ext cx="8574665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16E004E-BC6F-6C42-A06D-00CBCBAC7D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 r="-1"/>
          <a:stretch/>
        </p:blipFill>
        <p:spPr bwMode="auto">
          <a:xfrm rot="5400000">
            <a:off x="-3019426" y="3019425"/>
            <a:ext cx="6857999" cy="8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9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A201-7C10-A646-6CF5-95401768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6F6A-7CA0-6516-D807-DE087BE3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06B3-681C-58FA-EF64-EE62DB3E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C890-F2D8-BFEA-D5AD-C3BC0B88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C9EF9-CE74-20EF-B2CA-4F14B105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3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8872-7B70-2093-E625-F868B6AD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BA71E-9708-B221-695F-7CD5DF5F1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BDC7-DB5E-D248-0369-FCFABCB5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780B-FD4C-831B-7763-34C5BE49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1132-D0E7-2E18-2988-0063B850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09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6BA9-608B-87A5-E985-03DE53E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2B20-F93B-46B1-020C-177C4A57F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CFB25-3505-2F17-FF7D-DB5BE45A6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CDD39-3130-158A-8E41-73566433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FC412-EB39-B714-2672-A0CC0978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F0597-7A12-63E2-03BF-8F678519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5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FF23-1B93-8727-5EBB-8C2C80D8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D3D7-E6EF-F97E-A539-3315972D7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46D59-C408-7914-35E8-CD008299C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A77D1-48E7-E608-559A-6C3C471F7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2BCCE-CE71-FEBD-E7C9-779F98CE6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B9808-6CDB-F2BD-C48C-4D81551E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A69E2-B481-503A-20C6-199D2934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83647-1E1A-6F7E-29B7-E9553D0F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FF2D-5E43-2481-1B5F-0069DD71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C1FA7-1FB9-7E7A-8059-D7CAAC55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41709-0FD8-9014-F3E7-44BE4FFF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43833-86D5-85F4-7B40-F9D8B45C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92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AE2AE-E36E-2B8E-A970-865BC2FD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968DB-C7E5-3091-D5BB-23BDCFB2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96D40-E01C-0D7E-12EB-840BF777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2F91-29E5-A715-5E58-89F2EAE9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DCC4-0165-6F52-A9F9-07D335361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7C3B0-0C70-E937-6E60-CD445E11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17DA6-D4E5-D58C-542E-0BEA4CCD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FAB32-BACA-1041-AF54-1A5258DA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62BB6-81B0-1050-DE67-9832D82E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6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C5E5-EA50-AB07-C9A7-BFA0AEE1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B3776-9C50-3575-161B-F4CF2D713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37E1E-D0BD-028E-491D-0E61BAFB4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64178-AF7D-555D-C692-35A9692F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1C976-38D9-6529-E8DB-B2B0A79F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3D3D0-24E0-9E6B-7C96-065A8EAF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3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5A3203-A4EC-1132-6768-C6F8D56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615C8-DE04-6B8E-7E2C-90888F0F4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46E7-E61E-9E51-5C6D-F7583989C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1A90-D474-4A40-8ABD-3BC17CF25FB0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3907D-135F-2CD9-0F4C-7CB8921D7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62192-6D6F-7314-D22E-E29844FA0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57E4-BB39-6E4E-8944-52EC09879F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1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266A67-4973-9A85-1977-530530486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30483-703C-AEAF-EC63-90E45D0A6471}"/>
              </a:ext>
            </a:extLst>
          </p:cNvPr>
          <p:cNvSpPr txBox="1"/>
          <p:nvPr/>
        </p:nvSpPr>
        <p:spPr>
          <a:xfrm>
            <a:off x="800453" y="475600"/>
            <a:ext cx="66581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Girls to Lead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Shazia Bibi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Girls’ High School,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Murdan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Chitral, Pakistan </a:t>
            </a:r>
          </a:p>
          <a:p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8F281F-9AA0-7A30-A801-5ED34829175F}"/>
              </a:ext>
            </a:extLst>
          </p:cNvPr>
          <p:cNvSpPr/>
          <p:nvPr/>
        </p:nvSpPr>
        <p:spPr>
          <a:xfrm>
            <a:off x="8208085" y="1280161"/>
            <a:ext cx="182880" cy="22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colorfulness, graphics, circle, graphic design&#10;&#10;Description automatically generated">
            <a:extLst>
              <a:ext uri="{FF2B5EF4-FFF2-40B4-BE49-F238E27FC236}">
                <a16:creationId xmlns:a16="http://schemas.microsoft.com/office/drawing/2014/main" id="{513F4D1E-7020-72E2-EA67-A8A428086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97" y="0"/>
            <a:ext cx="4374239" cy="27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0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rrow: Right 59">
            <a:extLst>
              <a:ext uri="{FF2B5EF4-FFF2-40B4-BE49-F238E27FC236}">
                <a16:creationId xmlns:a16="http://schemas.microsoft.com/office/drawing/2014/main" id="{1431055B-3FC3-FD46-15AA-8551C3A49C44}"/>
              </a:ext>
            </a:extLst>
          </p:cNvPr>
          <p:cNvSpPr/>
          <p:nvPr/>
        </p:nvSpPr>
        <p:spPr>
          <a:xfrm>
            <a:off x="9374765" y="5596588"/>
            <a:ext cx="445844" cy="24238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CD44EDC-C02D-4441-124C-311552CC274F}"/>
              </a:ext>
            </a:extLst>
          </p:cNvPr>
          <p:cNvSpPr/>
          <p:nvPr/>
        </p:nvSpPr>
        <p:spPr>
          <a:xfrm>
            <a:off x="4683321" y="1413289"/>
            <a:ext cx="457200" cy="29391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DEE976-82FA-50E3-7CFB-872E96683DD8}"/>
              </a:ext>
            </a:extLst>
          </p:cNvPr>
          <p:cNvSpPr/>
          <p:nvPr/>
        </p:nvSpPr>
        <p:spPr>
          <a:xfrm>
            <a:off x="4528457" y="2611648"/>
            <a:ext cx="3439886" cy="4789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Headmistress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3662F-47CC-C49F-FF66-5A47EC5AD42B}"/>
              </a:ext>
            </a:extLst>
          </p:cNvPr>
          <p:cNvGrpSpPr/>
          <p:nvPr/>
        </p:nvGrpSpPr>
        <p:grpSpPr>
          <a:xfrm>
            <a:off x="8229600" y="1992085"/>
            <a:ext cx="2123458" cy="975890"/>
            <a:chOff x="8229600" y="1992085"/>
            <a:chExt cx="2123458" cy="975890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7C89D04-03E0-9703-F20E-6EED0E835949}"/>
                </a:ext>
              </a:extLst>
            </p:cNvPr>
            <p:cNvSpPr/>
            <p:nvPr/>
          </p:nvSpPr>
          <p:spPr>
            <a:xfrm rot="10800000">
              <a:off x="8229600" y="2734292"/>
              <a:ext cx="2123458" cy="233683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82E8F6-717D-41A0-D36F-CD56DBDA3B07}"/>
                </a:ext>
              </a:extLst>
            </p:cNvPr>
            <p:cNvSpPr/>
            <p:nvPr/>
          </p:nvSpPr>
          <p:spPr>
            <a:xfrm>
              <a:off x="10244201" y="1992085"/>
              <a:ext cx="108857" cy="85997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912F379-385D-0535-D325-C8F0688A02F2}"/>
              </a:ext>
            </a:extLst>
          </p:cNvPr>
          <p:cNvSpPr/>
          <p:nvPr/>
        </p:nvSpPr>
        <p:spPr>
          <a:xfrm rot="5400000">
            <a:off x="6179903" y="3235316"/>
            <a:ext cx="588752" cy="29935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0736CE-64BE-6BA3-B367-DB4D6CAC15F8}"/>
              </a:ext>
            </a:extLst>
          </p:cNvPr>
          <p:cNvSpPr/>
          <p:nvPr/>
        </p:nvSpPr>
        <p:spPr>
          <a:xfrm>
            <a:off x="5363936" y="3688410"/>
            <a:ext cx="2220686" cy="3483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Teaching staff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DFBC44B-421A-0DD4-F4D6-F53206CAA5E5}"/>
              </a:ext>
            </a:extLst>
          </p:cNvPr>
          <p:cNvSpPr/>
          <p:nvPr/>
        </p:nvSpPr>
        <p:spPr>
          <a:xfrm rot="5400000">
            <a:off x="6179903" y="4190491"/>
            <a:ext cx="588752" cy="29935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239B8C-901F-78C8-D17F-DE3DA8C1F80D}"/>
              </a:ext>
            </a:extLst>
          </p:cNvPr>
          <p:cNvSpPr/>
          <p:nvPr/>
        </p:nvSpPr>
        <p:spPr>
          <a:xfrm>
            <a:off x="3936466" y="5286536"/>
            <a:ext cx="1573939" cy="7151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highlight>
                  <a:srgbClr val="FDB913"/>
                </a:highlight>
              </a:rPr>
              <a:t>Tolerance 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F67CB393-B907-3EA3-2B7F-65F1681BB101}"/>
              </a:ext>
            </a:extLst>
          </p:cNvPr>
          <p:cNvSpPr/>
          <p:nvPr/>
        </p:nvSpPr>
        <p:spPr>
          <a:xfrm>
            <a:off x="5510404" y="5576880"/>
            <a:ext cx="2170555" cy="379829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EED332-188A-E10D-7D6C-9DF52C3D5952}"/>
              </a:ext>
            </a:extLst>
          </p:cNvPr>
          <p:cNvSpPr/>
          <p:nvPr/>
        </p:nvSpPr>
        <p:spPr>
          <a:xfrm>
            <a:off x="7715868" y="5368947"/>
            <a:ext cx="1395475" cy="6799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BE830F-88E7-440D-4755-EC2266EBAF47}"/>
              </a:ext>
            </a:extLst>
          </p:cNvPr>
          <p:cNvSpPr/>
          <p:nvPr/>
        </p:nvSpPr>
        <p:spPr>
          <a:xfrm>
            <a:off x="9622935" y="5205046"/>
            <a:ext cx="2376807" cy="7982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House teacher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House captain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A48838E-33E4-3610-051C-9F8360646475}"/>
              </a:ext>
            </a:extLst>
          </p:cNvPr>
          <p:cNvSpPr/>
          <p:nvPr/>
        </p:nvSpPr>
        <p:spPr>
          <a:xfrm>
            <a:off x="9154371" y="5596587"/>
            <a:ext cx="445844" cy="24238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BF5FE24-AFFC-C299-DC6C-85F712A092E5}"/>
              </a:ext>
            </a:extLst>
          </p:cNvPr>
          <p:cNvSpPr/>
          <p:nvPr/>
        </p:nvSpPr>
        <p:spPr>
          <a:xfrm rot="10800000">
            <a:off x="4839698" y="4625761"/>
            <a:ext cx="588752" cy="29935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82B3B577-F342-E400-9B7B-87CF263BA398}"/>
              </a:ext>
            </a:extLst>
          </p:cNvPr>
          <p:cNvSpPr/>
          <p:nvPr/>
        </p:nvSpPr>
        <p:spPr>
          <a:xfrm>
            <a:off x="7500425" y="1469058"/>
            <a:ext cx="935835" cy="238145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highlight>
                <a:srgbClr val="FFFF00"/>
              </a:highlight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47C869-15E6-1AFA-6DA6-96591AD3ACC0}"/>
              </a:ext>
            </a:extLst>
          </p:cNvPr>
          <p:cNvGrpSpPr/>
          <p:nvPr/>
        </p:nvGrpSpPr>
        <p:grpSpPr>
          <a:xfrm>
            <a:off x="8229600" y="1992086"/>
            <a:ext cx="2123458" cy="975890"/>
            <a:chOff x="8229600" y="1992085"/>
            <a:chExt cx="2123458" cy="975890"/>
          </a:xfrm>
        </p:grpSpPr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9E6D4BFF-9FC8-60D5-99AD-8ADEACCA13C0}"/>
                </a:ext>
              </a:extLst>
            </p:cNvPr>
            <p:cNvSpPr/>
            <p:nvPr/>
          </p:nvSpPr>
          <p:spPr>
            <a:xfrm rot="10800000">
              <a:off x="8229600" y="2734292"/>
              <a:ext cx="2123458" cy="233683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DCCC6E-504C-E16F-7F21-D7807710CBD4}"/>
                </a:ext>
              </a:extLst>
            </p:cNvPr>
            <p:cNvSpPr/>
            <p:nvPr/>
          </p:nvSpPr>
          <p:spPr>
            <a:xfrm>
              <a:off x="10244201" y="1992085"/>
              <a:ext cx="108857" cy="85997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0FE4C502-A9B2-69E5-0673-08E0F11B6448}"/>
              </a:ext>
            </a:extLst>
          </p:cNvPr>
          <p:cNvSpPr/>
          <p:nvPr/>
        </p:nvSpPr>
        <p:spPr>
          <a:xfrm rot="5400000">
            <a:off x="6179903" y="3235317"/>
            <a:ext cx="588752" cy="29935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5D623A4-88E7-B9A6-D884-839D3A048A45}"/>
              </a:ext>
            </a:extLst>
          </p:cNvPr>
          <p:cNvSpPr/>
          <p:nvPr/>
        </p:nvSpPr>
        <p:spPr>
          <a:xfrm rot="5400000">
            <a:off x="6085528" y="5092639"/>
            <a:ext cx="821596" cy="33008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86DD59-2C61-2D61-0891-D703C4DAAEF6}"/>
              </a:ext>
            </a:extLst>
          </p:cNvPr>
          <p:cNvSpPr/>
          <p:nvPr/>
        </p:nvSpPr>
        <p:spPr>
          <a:xfrm>
            <a:off x="7577535" y="5366603"/>
            <a:ext cx="1747167" cy="6799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highlight>
                  <a:srgbClr val="FDB913"/>
                </a:highlight>
              </a:rPr>
              <a:t>Generosity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D961E2C-B39B-8612-A5E1-FA83FBF5997F}"/>
              </a:ext>
            </a:extLst>
          </p:cNvPr>
          <p:cNvGrpSpPr/>
          <p:nvPr/>
        </p:nvGrpSpPr>
        <p:grpSpPr>
          <a:xfrm>
            <a:off x="8229600" y="1992087"/>
            <a:ext cx="2123458" cy="975890"/>
            <a:chOff x="8229600" y="1992085"/>
            <a:chExt cx="2123458" cy="975890"/>
          </a:xfrm>
        </p:grpSpPr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CC7BB750-7E9D-6F3A-4DEF-6F431B83E3B9}"/>
                </a:ext>
              </a:extLst>
            </p:cNvPr>
            <p:cNvSpPr/>
            <p:nvPr/>
          </p:nvSpPr>
          <p:spPr>
            <a:xfrm rot="10800000">
              <a:off x="8229600" y="2734292"/>
              <a:ext cx="2123458" cy="233683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E2DC8E7-20BE-75B4-AF6A-CDA59A9CF0AA}"/>
                </a:ext>
              </a:extLst>
            </p:cNvPr>
            <p:cNvSpPr/>
            <p:nvPr/>
          </p:nvSpPr>
          <p:spPr>
            <a:xfrm>
              <a:off x="10244201" y="1992085"/>
              <a:ext cx="108857" cy="85997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373D8A2A-05A1-DD29-9A3A-6A38B7EC02DF}"/>
              </a:ext>
            </a:extLst>
          </p:cNvPr>
          <p:cNvSpPr/>
          <p:nvPr/>
        </p:nvSpPr>
        <p:spPr>
          <a:xfrm rot="5400000">
            <a:off x="6179903" y="3235318"/>
            <a:ext cx="588752" cy="29935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CD746C9-80D4-3785-22FB-328CBC5F163B}"/>
              </a:ext>
            </a:extLst>
          </p:cNvPr>
          <p:cNvGrpSpPr/>
          <p:nvPr/>
        </p:nvGrpSpPr>
        <p:grpSpPr>
          <a:xfrm>
            <a:off x="1176831" y="28306"/>
            <a:ext cx="10912006" cy="5592932"/>
            <a:chOff x="1113495" y="391405"/>
            <a:chExt cx="10912006" cy="55929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2B537E-A26F-137C-38CA-631F9202A472}"/>
                </a:ext>
              </a:extLst>
            </p:cNvPr>
            <p:cNvSpPr/>
            <p:nvPr/>
          </p:nvSpPr>
          <p:spPr>
            <a:xfrm>
              <a:off x="1113495" y="5200145"/>
              <a:ext cx="2368227" cy="78419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House teacher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House captain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CR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1F1017B1-BBFC-D907-6D24-C7456B33037E}"/>
                </a:ext>
              </a:extLst>
            </p:cNvPr>
            <p:cNvSpPr/>
            <p:nvPr/>
          </p:nvSpPr>
          <p:spPr>
            <a:xfrm rot="10800000">
              <a:off x="3481051" y="5545180"/>
              <a:ext cx="392079" cy="379827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A1CEED-02B2-09FD-58BC-588887CFF822}"/>
                </a:ext>
              </a:extLst>
            </p:cNvPr>
            <p:cNvSpPr/>
            <p:nvPr/>
          </p:nvSpPr>
          <p:spPr>
            <a:xfrm>
              <a:off x="1160553" y="3493597"/>
              <a:ext cx="1892105" cy="155490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House teacher 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Head girl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House captain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CR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F62D75A4-494D-5CAF-500F-71452C59CCB8}"/>
                </a:ext>
              </a:extLst>
            </p:cNvPr>
            <p:cNvSpPr/>
            <p:nvPr/>
          </p:nvSpPr>
          <p:spPr>
            <a:xfrm rot="10800000">
              <a:off x="3028779" y="4710167"/>
              <a:ext cx="588752" cy="299357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6A80E8-01A8-01EC-4229-8CAEFA8C48BD}"/>
                </a:ext>
              </a:extLst>
            </p:cNvPr>
            <p:cNvSpPr/>
            <p:nvPr/>
          </p:nvSpPr>
          <p:spPr>
            <a:xfrm>
              <a:off x="5363936" y="4618248"/>
              <a:ext cx="2220686" cy="3483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HOUSES 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921573D-A62A-D51B-1F58-B379F07F795C}"/>
                </a:ext>
              </a:extLst>
            </p:cNvPr>
            <p:cNvSpPr/>
            <p:nvPr/>
          </p:nvSpPr>
          <p:spPr>
            <a:xfrm>
              <a:off x="3338674" y="4490395"/>
              <a:ext cx="1433262" cy="6799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highlight>
                    <a:srgbClr val="FDB913"/>
                  </a:highlight>
                </a:rPr>
                <a:t>Discipline</a:t>
              </a:r>
              <a:r>
                <a:rPr lang="en-US" sz="2000" b="1" dirty="0">
                  <a:solidFill>
                    <a:schemeClr val="tx1"/>
                  </a:solidFill>
                  <a:highlight>
                    <a:srgbClr val="FDB913"/>
                  </a:highlight>
                </a:rPr>
                <a:t> 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5224F03-33E7-19BA-4092-FC170A0B4D6B}"/>
                </a:ext>
              </a:extLst>
            </p:cNvPr>
            <p:cNvSpPr/>
            <p:nvPr/>
          </p:nvSpPr>
          <p:spPr>
            <a:xfrm>
              <a:off x="7893345" y="4437519"/>
              <a:ext cx="1731299" cy="66508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highlight>
                    <a:srgbClr val="FDB913"/>
                  </a:highlight>
                </a:rPr>
                <a:t>Unity 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9885CBF-5093-EEBC-70BC-FF6A710BED76}"/>
                </a:ext>
              </a:extLst>
            </p:cNvPr>
            <p:cNvSpPr/>
            <p:nvPr/>
          </p:nvSpPr>
          <p:spPr>
            <a:xfrm>
              <a:off x="9966929" y="3561259"/>
              <a:ext cx="2058572" cy="148038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House teacher 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Head girl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House captain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CR  </a:t>
              </a:r>
            </a:p>
          </p:txBody>
        </p:sp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42B6C066-3E3B-5AE1-E615-966C11249CA4}"/>
                </a:ext>
              </a:extLst>
            </p:cNvPr>
            <p:cNvSpPr/>
            <p:nvPr/>
          </p:nvSpPr>
          <p:spPr>
            <a:xfrm>
              <a:off x="9624644" y="4632793"/>
              <a:ext cx="310997" cy="274536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id="{880186EA-BF3A-D2EE-3A2D-D10FB0140932}"/>
                </a:ext>
              </a:extLst>
            </p:cNvPr>
            <p:cNvSpPr/>
            <p:nvPr/>
          </p:nvSpPr>
          <p:spPr>
            <a:xfrm>
              <a:off x="7596380" y="4690401"/>
              <a:ext cx="310997" cy="274536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2D0CD74-9EFA-B510-AB86-7769F9B80FB9}"/>
                </a:ext>
              </a:extLst>
            </p:cNvPr>
            <p:cNvSpPr/>
            <p:nvPr/>
          </p:nvSpPr>
          <p:spPr>
            <a:xfrm>
              <a:off x="3104893" y="391405"/>
              <a:ext cx="6326111" cy="62360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Concept Map for Implementation </a:t>
              </a:r>
              <a:endParaRPr lang="en-US" sz="3200" b="1" dirty="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A46856C-5066-CDFE-3580-DEC2628B6646}"/>
                </a:ext>
              </a:extLst>
            </p:cNvPr>
            <p:cNvSpPr/>
            <p:nvPr/>
          </p:nvSpPr>
          <p:spPr>
            <a:xfrm>
              <a:off x="1135463" y="1521104"/>
              <a:ext cx="3439886" cy="4789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Challenge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710682D-DB7B-138D-C41B-1E314D7EC145}"/>
                </a:ext>
              </a:extLst>
            </p:cNvPr>
            <p:cNvSpPr/>
            <p:nvPr/>
          </p:nvSpPr>
          <p:spPr>
            <a:xfrm>
              <a:off x="5138057" y="1562136"/>
              <a:ext cx="2220686" cy="3483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Solution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EC1A00F-11B6-7572-8AE7-BE981DEA48B3}"/>
                </a:ext>
              </a:extLst>
            </p:cNvPr>
            <p:cNvSpPr/>
            <p:nvPr/>
          </p:nvSpPr>
          <p:spPr>
            <a:xfrm>
              <a:off x="8371115" y="1496821"/>
              <a:ext cx="3439886" cy="72515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 </a:t>
              </a:r>
              <a:r>
                <a:rPr lang="en-US" sz="2400" b="1" dirty="0">
                  <a:solidFill>
                    <a:schemeClr val="tx1"/>
                  </a:solidFill>
                </a:rPr>
                <a:t> EMPOWERING GIRLS TO LEAD</a:t>
              </a:r>
              <a:r>
                <a:rPr lang="en-US" sz="2000" b="1" dirty="0">
                  <a:solidFill>
                    <a:schemeClr val="tx1"/>
                  </a:solidFill>
                </a:rPr>
                <a:t> </a:t>
              </a:r>
            </a:p>
          </p:txBody>
        </p:sp>
      </p:grpSp>
      <p:pic>
        <p:nvPicPr>
          <p:cNvPr id="2" name="Picture 1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02B3664C-5D67-099B-533A-545179341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9B87E5-C1D8-4043-FC95-E095AF5622F2}"/>
              </a:ext>
            </a:extLst>
          </p:cNvPr>
          <p:cNvSpPr txBox="1"/>
          <p:nvPr/>
        </p:nvSpPr>
        <p:spPr>
          <a:xfrm>
            <a:off x="868564" y="369857"/>
            <a:ext cx="11145035" cy="646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CORESANSG-BOLD" panose="020B0503030302020202" pitchFamily="34" charset="77"/>
                <a:ea typeface="Calibri"/>
                <a:cs typeface="Calibri"/>
              </a:rPr>
              <a:t>Election Day Activities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8B400D-E392-C109-FA4C-62FB68C69E47}"/>
              </a:ext>
            </a:extLst>
          </p:cNvPr>
          <p:cNvGrpSpPr/>
          <p:nvPr/>
        </p:nvGrpSpPr>
        <p:grpSpPr>
          <a:xfrm>
            <a:off x="1347407" y="5653308"/>
            <a:ext cx="10598458" cy="736425"/>
            <a:chOff x="2506478" y="6153587"/>
            <a:chExt cx="7349198" cy="4090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9B6BE0-BA33-A634-1DEE-E513DD94906A}"/>
                </a:ext>
              </a:extLst>
            </p:cNvPr>
            <p:cNvSpPr txBox="1"/>
            <p:nvPr/>
          </p:nvSpPr>
          <p:spPr>
            <a:xfrm>
              <a:off x="2506478" y="6153587"/>
              <a:ext cx="3357356" cy="3931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Election day under the supervision</a:t>
              </a:r>
            </a:p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of a teacher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E695-BC39-1202-8833-E4BF8D754BFB}"/>
                </a:ext>
              </a:extLst>
            </p:cNvPr>
            <p:cNvSpPr txBox="1"/>
            <p:nvPr/>
          </p:nvSpPr>
          <p:spPr>
            <a:xfrm>
              <a:off x="5910802" y="6169439"/>
              <a:ext cx="3944874" cy="39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The elected student thanks to her fellows for costing vote for her</a:t>
              </a:r>
            </a:p>
          </p:txBody>
        </p:sp>
      </p:grp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6A6276F-AEE8-C439-9CFE-893190361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90" y="1455019"/>
            <a:ext cx="5053782" cy="4090648"/>
          </a:xfrm>
          <a:prstGeom prst="rect">
            <a:avLst/>
          </a:prstGeom>
        </p:spPr>
      </p:pic>
      <p:pic>
        <p:nvPicPr>
          <p:cNvPr id="3" name="Content Placeholder 7" descr="IMG-20230517-WA0150.jpg">
            <a:extLst>
              <a:ext uri="{FF2B5EF4-FFF2-40B4-BE49-F238E27FC236}">
                <a16:creationId xmlns:a16="http://schemas.microsoft.com/office/drawing/2014/main" id="{EDA77F98-E91E-D617-95FE-16E0AF6BB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357" y="1458685"/>
            <a:ext cx="5660243" cy="4086982"/>
          </a:xfrm>
          <a:prstGeom prst="rect">
            <a:avLst/>
          </a:prstGeom>
        </p:spPr>
      </p:pic>
      <p:pic>
        <p:nvPicPr>
          <p:cNvPr id="4" name="Picture 3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4AD82E81-1770-E9DB-9B7E-0D69BE1AA9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2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6DD1-5B28-677C-0935-3A7349B5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395" y="433111"/>
            <a:ext cx="8574665" cy="9718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ESANSG-BOLD" panose="020B0503030302020202" pitchFamily="34" charset="77"/>
              </a:rPr>
              <a:t>House Corner Development 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BFA35-0913-527A-688D-272B332A3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4" y="1627413"/>
            <a:ext cx="5154695" cy="36208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B26F84-6D8E-53AF-40E3-FC3EF0FC4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06" y="1627412"/>
            <a:ext cx="5154695" cy="37065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45E2EE-29A9-6147-D009-9556E3506B6F}"/>
              </a:ext>
            </a:extLst>
          </p:cNvPr>
          <p:cNvSpPr txBox="1"/>
          <p:nvPr/>
        </p:nvSpPr>
        <p:spPr>
          <a:xfrm>
            <a:off x="1110341" y="5556476"/>
            <a:ext cx="1030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are busy developing their respective House Corners</a:t>
            </a:r>
          </a:p>
        </p:txBody>
      </p:sp>
      <p:pic>
        <p:nvPicPr>
          <p:cNvPr id="3" name="Picture 2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C33C7D9A-F7A7-8A4D-6CD6-0FE86F51F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75B9-F1E1-BD8E-2146-8750113F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607424"/>
            <a:ext cx="10220325" cy="8086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ESANSG-REGULAR"/>
              </a:rPr>
              <a:t>Civic Responsibility: Leading the Show 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2CA4A-B5D3-4D79-73F5-4BF033750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797" y="2002970"/>
            <a:ext cx="4816940" cy="364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3BD8D-551F-E694-0A24-B741F9512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387" y="2002970"/>
            <a:ext cx="6025814" cy="3641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E6BA2-A6B5-DFC5-CBF9-FD915BD83F7A}"/>
              </a:ext>
            </a:extLst>
          </p:cNvPr>
          <p:cNvSpPr txBox="1"/>
          <p:nvPr/>
        </p:nvSpPr>
        <p:spPr>
          <a:xfrm>
            <a:off x="1106319" y="5881244"/>
            <a:ext cx="1092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students have decided to launch a campaign in the community to care about the environment </a:t>
            </a:r>
          </a:p>
        </p:txBody>
      </p:sp>
    </p:spTree>
    <p:extLst>
      <p:ext uri="{BB962C8B-B14F-4D97-AF65-F5344CB8AC3E}">
        <p14:creationId xmlns:p14="http://schemas.microsoft.com/office/powerpoint/2010/main" val="11148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D4B0-E73A-5E3E-37B7-93A1ED0C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814" y="757390"/>
            <a:ext cx="8574665" cy="808616"/>
          </a:xfrm>
        </p:spPr>
        <p:txBody>
          <a:bodyPr/>
          <a:lstStyle/>
          <a:p>
            <a:pPr algn="ctr"/>
            <a:r>
              <a:rPr lang="en-US" b="1" dirty="0">
                <a:latin typeface="CORESANSG-REGULAR" panose="020B0503030302020202" pitchFamily="34" charset="77"/>
              </a:rPr>
              <a:t>Post Field Work Reflection</a:t>
            </a:r>
          </a:p>
        </p:txBody>
      </p:sp>
      <p:pic>
        <p:nvPicPr>
          <p:cNvPr id="5" name="Picture 4" descr="A picture containing person, outdoor, clothing, tree&#10;&#10;Description automatically generated">
            <a:extLst>
              <a:ext uri="{FF2B5EF4-FFF2-40B4-BE49-F238E27FC236}">
                <a16:creationId xmlns:a16="http://schemas.microsoft.com/office/drawing/2014/main" id="{4BF5FF1D-D2D3-C978-EB78-5B6F68646E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566" y="1831926"/>
            <a:ext cx="5687580" cy="3453845"/>
          </a:xfrm>
          <a:prstGeom prst="rect">
            <a:avLst/>
          </a:prstGeom>
        </p:spPr>
      </p:pic>
      <p:pic>
        <p:nvPicPr>
          <p:cNvPr id="7" name="Picture 6" descr="A group of people wearing white robes&#10;&#10;Description automatically generated with medium confidence">
            <a:extLst>
              <a:ext uri="{FF2B5EF4-FFF2-40B4-BE49-F238E27FC236}">
                <a16:creationId xmlns:a16="http://schemas.microsoft.com/office/drawing/2014/main" id="{27A81AB4-BC79-38A2-54AA-54004A6D6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023" y="1831926"/>
            <a:ext cx="5404556" cy="3453844"/>
          </a:xfrm>
          <a:prstGeom prst="rect">
            <a:avLst/>
          </a:prstGeom>
        </p:spPr>
      </p:pic>
      <p:pic>
        <p:nvPicPr>
          <p:cNvPr id="3" name="Picture 2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24697B24-E388-74DD-D3A3-EBF053A4F9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3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0632-01AB-77CF-C5FC-A675DCC1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82" y="568145"/>
            <a:ext cx="8574665" cy="808616"/>
          </a:xfrm>
        </p:spPr>
        <p:txBody>
          <a:bodyPr/>
          <a:lstStyle/>
          <a:p>
            <a:pPr algn="ctr"/>
            <a:r>
              <a:rPr lang="en-US" b="1" dirty="0">
                <a:latin typeface="CORESANSG-BOLD" panose="020B0503030302020202" pitchFamily="34" charset="77"/>
              </a:rPr>
              <a:t>Girls Leading Activities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EAEA3C-8B8F-603E-2E37-6FC8A93FB6A5}"/>
              </a:ext>
            </a:extLst>
          </p:cNvPr>
          <p:cNvGrpSpPr/>
          <p:nvPr/>
        </p:nvGrpSpPr>
        <p:grpSpPr>
          <a:xfrm>
            <a:off x="1020777" y="1708078"/>
            <a:ext cx="10503657" cy="3441843"/>
            <a:chOff x="941755" y="1708078"/>
            <a:chExt cx="10503657" cy="34418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F9FE30-2623-036C-4540-F907B893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1755" y="1708078"/>
              <a:ext cx="5154245" cy="344184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F55351-FE38-988C-A4C1-8FF888CFB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130" y="1708078"/>
              <a:ext cx="4799282" cy="3426170"/>
            </a:xfrm>
            <a:prstGeom prst="rect">
              <a:avLst/>
            </a:prstGeom>
          </p:spPr>
        </p:pic>
      </p:grpSp>
      <p:pic>
        <p:nvPicPr>
          <p:cNvPr id="3" name="Picture 2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60F5FBE0-1F1A-8094-6017-DEF735F441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55C0-B071-5A82-7D47-AD85AB92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20" y="465681"/>
            <a:ext cx="10859784" cy="115708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ORESANSG-BOLD" panose="020B0503030302020202" pitchFamily="34" charset="77"/>
              </a:rPr>
              <a:t>Awareness Session with Mothers</a:t>
            </a:r>
            <a:endParaRPr lang="en-US" b="1" dirty="0">
              <a:latin typeface="CORESANSG-BOLD" panose="020B0503030302020202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99C3D-2DE3-CCBE-67EB-E57C0C379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511" y="1794933"/>
            <a:ext cx="10318402" cy="4018845"/>
          </a:xfrm>
          <a:prstGeom prst="rect">
            <a:avLst/>
          </a:prstGeom>
        </p:spPr>
      </p:pic>
      <p:pic>
        <p:nvPicPr>
          <p:cNvPr id="3" name="Picture 2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54005481-34AA-8567-F451-2CB68FF114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8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672772" y="331830"/>
            <a:ext cx="8500697" cy="38324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177F11-4F63-7645-A57F-D7F09646B16B}"/>
              </a:ext>
            </a:extLst>
          </p:cNvPr>
          <p:cNvSpPr txBox="1">
            <a:spLocks/>
          </p:cNvSpPr>
          <p:nvPr/>
        </p:nvSpPr>
        <p:spPr>
          <a:xfrm>
            <a:off x="1361918" y="427258"/>
            <a:ext cx="9589294" cy="5539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AEEF"/>
                </a:solidFill>
                <a:latin typeface="CORESANSG-BOLD" panose="020B0503030302020202" pitchFamily="34" charset="77"/>
                <a:cs typeface="Calibri Light" panose="020F0302020204030204" pitchFamily="34" charset="0"/>
              </a:rPr>
              <a:t>Outcomes</a:t>
            </a:r>
            <a: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67B72-B4D3-4F4E-A94C-23B2CD617990}"/>
              </a:ext>
            </a:extLst>
          </p:cNvPr>
          <p:cNvCxnSpPr>
            <a:cxnSpLocks/>
          </p:cNvCxnSpPr>
          <p:nvPr/>
        </p:nvCxnSpPr>
        <p:spPr>
          <a:xfrm>
            <a:off x="409767" y="6150298"/>
            <a:ext cx="1149359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85B955-7CA2-90DC-DB82-792DF8C79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0" y="1156959"/>
            <a:ext cx="11271971" cy="40306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4687-A20D-107C-886A-3C3A518DBA33}"/>
              </a:ext>
            </a:extLst>
          </p:cNvPr>
          <p:cNvSpPr txBox="1">
            <a:spLocks/>
          </p:cNvSpPr>
          <p:nvPr/>
        </p:nvSpPr>
        <p:spPr>
          <a:xfrm>
            <a:off x="1515841" y="5424043"/>
            <a:ext cx="9589294" cy="5539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Girls led a school event </a:t>
            </a:r>
          </a:p>
        </p:txBody>
      </p:sp>
      <p:pic>
        <p:nvPicPr>
          <p:cNvPr id="4" name="Picture 3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068A6226-CD40-1067-F6C9-AC54688C07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4741-7160-6F90-A542-DA49E52B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142" y="843843"/>
            <a:ext cx="9501715" cy="808616"/>
          </a:xfrm>
        </p:spPr>
        <p:txBody>
          <a:bodyPr>
            <a:normAutofit fontScale="90000"/>
          </a:bodyPr>
          <a:lstStyle/>
          <a:p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  <a:t>Additional</a:t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  <a:t>Skills Practiced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78E202-2FDB-7F8D-ECA2-9DD22E135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2322" y="2137151"/>
            <a:ext cx="8574088" cy="4140200"/>
          </a:xfrm>
        </p:spPr>
        <p:txBody>
          <a:bodyPr lIns="91440" tIns="45720" rIns="91440" bIns="45720" anchor="t"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Communication 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Collaboration 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Literacy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Respect for diversity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latin typeface="CORESANSG-EXTRALIGHT"/>
              </a:rPr>
              <a:t>Self-management 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Creativity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Motivation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group of children standing in a row&#10;&#10;Description automatically generated with low confidence">
            <a:extLst>
              <a:ext uri="{FF2B5EF4-FFF2-40B4-BE49-F238E27FC236}">
                <a16:creationId xmlns:a16="http://schemas.microsoft.com/office/drawing/2014/main" id="{76D4F092-48EF-6123-4FD7-ACBDD9E932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"/>
          <a:stretch/>
        </p:blipFill>
        <p:spPr>
          <a:xfrm>
            <a:off x="5622388" y="0"/>
            <a:ext cx="6569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7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885951" y="413369"/>
            <a:ext cx="8676925" cy="43576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sz="1800" i="1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E38F18A-8164-6448-A02D-F909FA7858A2}"/>
              </a:ext>
            </a:extLst>
          </p:cNvPr>
          <p:cNvSpPr txBox="1">
            <a:spLocks/>
          </p:cNvSpPr>
          <p:nvPr/>
        </p:nvSpPr>
        <p:spPr>
          <a:xfrm>
            <a:off x="1757537" y="696585"/>
            <a:ext cx="8676925" cy="435768"/>
          </a:xfr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GB" sz="4000" b="1" dirty="0">
                <a:solidFill>
                  <a:srgbClr val="42BEF3"/>
                </a:solidFill>
                <a:latin typeface="CORESANSG-BOLD" panose="020B0503030302020202" pitchFamily="34" charset="77"/>
                <a:ea typeface="ＭＳ Ｐゴシック"/>
                <a:cs typeface="Calibri Light"/>
              </a:rPr>
              <a:t>Support </a:t>
            </a:r>
            <a:endParaRPr lang="en-US" sz="4000" b="1" dirty="0">
              <a:solidFill>
                <a:srgbClr val="42BEF3"/>
              </a:solidFill>
              <a:latin typeface="CORESANSG-BOLD" panose="020B0503030302020202" pitchFamily="34" charset="77"/>
              <a:ea typeface="ＭＳ Ｐゴシック" charset="0"/>
              <a:cs typeface="Calibri Light" panose="020F03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E3A6B7-9128-AD44-ACE2-99508F002685}"/>
              </a:ext>
            </a:extLst>
          </p:cNvPr>
          <p:cNvCxnSpPr>
            <a:cxnSpLocks/>
          </p:cNvCxnSpPr>
          <p:nvPr/>
        </p:nvCxnSpPr>
        <p:spPr>
          <a:xfrm>
            <a:off x="409767" y="6150298"/>
            <a:ext cx="1149359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EFA7F37-1F5E-6642-9E89-B32E496ADCA5}"/>
              </a:ext>
            </a:extLst>
          </p:cNvPr>
          <p:cNvSpPr txBox="1"/>
          <p:nvPr/>
        </p:nvSpPr>
        <p:spPr>
          <a:xfrm>
            <a:off x="1429018" y="3909409"/>
            <a:ext cx="36714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 panose="020B0503030302020202" pitchFamily="34" charset="77"/>
              </a:rPr>
              <a:t>Merit based scholarship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 panose="020B0503030302020202" pitchFamily="34" charset="77"/>
              </a:rPr>
              <a:t>Monitoring (Assessment and feedback)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 panose="020B0503030302020202" pitchFamily="34" charset="77"/>
              </a:rPr>
              <a:t>Principal support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 panose="020B0503030302020202" pitchFamily="34" charset="77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 panose="020B0503030302020202" pitchFamily="34" charset="77"/>
              </a:rPr>
              <a:t>Teacher support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ORESANSG-REGULAR" panose="020B0503030302020202" pitchFamily="34" charset="77"/>
            </a:endParaRPr>
          </a:p>
        </p:txBody>
      </p:sp>
      <p:sp>
        <p:nvSpPr>
          <p:cNvPr id="55" name="Shape 1701">
            <a:extLst>
              <a:ext uri="{FF2B5EF4-FFF2-40B4-BE49-F238E27FC236}">
                <a16:creationId xmlns:a16="http://schemas.microsoft.com/office/drawing/2014/main" id="{CDB5E1EE-1B9E-2242-B682-63B5A5400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94" y="1415569"/>
            <a:ext cx="3786527" cy="2199532"/>
          </a:xfrm>
          <a:prstGeom prst="ellipse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GB" altLang="x-none" sz="3200" dirty="0">
                <a:solidFill>
                  <a:srgbClr val="FFFFFF"/>
                </a:solidFill>
                <a:latin typeface="CoreSansG-Regular"/>
                <a:cs typeface="Arial"/>
                <a:sym typeface="Lato" panose="020F0502020204030203" pitchFamily="34" charset="77"/>
              </a:rPr>
              <a:t>Education</a:t>
            </a:r>
            <a:r>
              <a:rPr lang="en-GB" altLang="x-none" sz="3600" dirty="0">
                <a:solidFill>
                  <a:srgbClr val="FFFFFF"/>
                </a:solidFill>
                <a:latin typeface="CoreSansG-Regular"/>
                <a:cs typeface="Arial"/>
                <a:sym typeface="Lato" panose="020F0502020204030203" pitchFamily="34" charset="77"/>
              </a:rPr>
              <a:t> </a:t>
            </a:r>
            <a:r>
              <a:rPr lang="en-GB" altLang="x-none" sz="3200" dirty="0">
                <a:solidFill>
                  <a:srgbClr val="FFFFFF"/>
                </a:solidFill>
                <a:latin typeface="CoreSansG-Regular"/>
                <a:cs typeface="Arial"/>
                <a:sym typeface="Lato" panose="020F0502020204030203" pitchFamily="34" charset="77"/>
              </a:rPr>
              <a:t>Department</a:t>
            </a:r>
            <a:r>
              <a:rPr lang="en-GB" altLang="x-none" sz="3600" dirty="0">
                <a:solidFill>
                  <a:srgbClr val="FFFFFF"/>
                </a:solidFill>
                <a:latin typeface="CoreSansG-Regular"/>
                <a:cs typeface="Arial"/>
                <a:sym typeface="Lato" panose="020F0502020204030203" pitchFamily="34" charset="77"/>
              </a:rPr>
              <a:t> </a:t>
            </a:r>
            <a:endParaRPr lang="en-US" altLang="x-none" sz="3600" dirty="0">
              <a:solidFill>
                <a:srgbClr val="FFFFFF"/>
              </a:solidFill>
              <a:latin typeface="CoreSansG-Regular" panose="020B0503030302020202" pitchFamily="34" charset="77"/>
            </a:endParaRPr>
          </a:p>
        </p:txBody>
      </p:sp>
      <p:sp>
        <p:nvSpPr>
          <p:cNvPr id="58" name="Shape 1701">
            <a:extLst>
              <a:ext uri="{FF2B5EF4-FFF2-40B4-BE49-F238E27FC236}">
                <a16:creationId xmlns:a16="http://schemas.microsoft.com/office/drawing/2014/main" id="{9B541A69-F013-0848-BBB2-A3A29139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45" y="1535985"/>
            <a:ext cx="3777777" cy="2094030"/>
          </a:xfrm>
          <a:prstGeom prst="ellipse">
            <a:avLst/>
          </a:prstGeom>
          <a:solidFill>
            <a:srgbClr val="62BB46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x-none" sz="3600" dirty="0">
                <a:solidFill>
                  <a:srgbClr val="FFFFFF"/>
                </a:solidFill>
                <a:latin typeface="CoreSansG-Regular"/>
                <a:cs typeface="Arial"/>
              </a:rPr>
              <a:t>Community</a:t>
            </a:r>
            <a:endParaRPr lang="en-US" altLang="x-none" sz="3600" dirty="0">
              <a:solidFill>
                <a:srgbClr val="FFFFFF"/>
              </a:solidFill>
              <a:latin typeface="CoreSansG-Regular" panose="020B0503030302020202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DC08F-DB1C-BE4C-A6B2-3DA88F5897E0}"/>
              </a:ext>
            </a:extLst>
          </p:cNvPr>
          <p:cNvSpPr txBox="1"/>
          <p:nvPr/>
        </p:nvSpPr>
        <p:spPr>
          <a:xfrm>
            <a:off x="7778198" y="3997761"/>
            <a:ext cx="3519356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/>
              </a:rPr>
              <a:t>Parental involvement 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ORESANSG-REGULAR" panose="020B0503030302020202" pitchFamily="34" charset="77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/>
              </a:rPr>
              <a:t>Resource sharing 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ORESANSG-REGULAR" panose="020B0503030302020202" pitchFamily="34" charset="77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BF18FBB-D1FB-C74A-8753-948A84BA51C4}"/>
              </a:ext>
            </a:extLst>
          </p:cNvPr>
          <p:cNvCxnSpPr>
            <a:cxnSpLocks/>
          </p:cNvCxnSpPr>
          <p:nvPr/>
        </p:nvCxnSpPr>
        <p:spPr>
          <a:xfrm>
            <a:off x="5485590" y="4051879"/>
            <a:ext cx="0" cy="1423219"/>
          </a:xfrm>
          <a:prstGeom prst="line">
            <a:avLst/>
          </a:prstGeom>
          <a:ln w="2222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2C986A3-E356-364A-9893-6F0EAAEADE12}"/>
              </a:ext>
            </a:extLst>
          </p:cNvPr>
          <p:cNvCxnSpPr>
            <a:cxnSpLocks/>
          </p:cNvCxnSpPr>
          <p:nvPr/>
        </p:nvCxnSpPr>
        <p:spPr>
          <a:xfrm>
            <a:off x="7124745" y="4051879"/>
            <a:ext cx="0" cy="1423219"/>
          </a:xfrm>
          <a:prstGeom prst="line">
            <a:avLst/>
          </a:prstGeom>
          <a:ln w="2222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09E23DAC-C1CC-AE06-3705-A75158DA7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CD503-9A05-A246-8FD7-8C348B6B9986}"/>
              </a:ext>
            </a:extLst>
          </p:cNvPr>
          <p:cNvSpPr/>
          <p:nvPr/>
        </p:nvSpPr>
        <p:spPr>
          <a:xfrm>
            <a:off x="0" y="112"/>
            <a:ext cx="12201923" cy="5184378"/>
          </a:xfrm>
          <a:prstGeom prst="rect">
            <a:avLst/>
          </a:prstGeom>
          <a:solidFill>
            <a:srgbClr val="00AE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900" kern="0"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B66CE-0776-A64C-ACB9-D31AF9177673}"/>
              </a:ext>
            </a:extLst>
          </p:cNvPr>
          <p:cNvSpPr txBox="1"/>
          <p:nvPr/>
        </p:nvSpPr>
        <p:spPr>
          <a:xfrm>
            <a:off x="684712" y="5687725"/>
            <a:ext cx="1082257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Government Girls’ High School, 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Murdan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is located in 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Garamchashma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Chitral, Pakistan.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Established in 2003; Enrollment: 113 students and 8 teachers.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A4A0C-CB99-84F6-06B0-CF2BB0B0A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436" y="0"/>
            <a:ext cx="12209437" cy="5183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98B2D-6A71-86C8-6ACB-E768EB5B4E09}"/>
              </a:ext>
            </a:extLst>
          </p:cNvPr>
          <p:cNvSpPr txBox="1"/>
          <p:nvPr/>
        </p:nvSpPr>
        <p:spPr>
          <a:xfrm>
            <a:off x="4484661" y="504131"/>
            <a:ext cx="761208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SzPct val="25000"/>
            </a:pPr>
            <a:r>
              <a:rPr lang="en-US" sz="3200" b="1" dirty="0">
                <a:solidFill>
                  <a:schemeClr val="bg1"/>
                </a:solidFill>
                <a:latin typeface="CORESANSG-REGULAR" panose="020B0503030302020202" pitchFamily="34" charset="77"/>
                <a:cs typeface="Arial" panose="020B0604020202020204" pitchFamily="34" charset="0"/>
                <a:sym typeface="Arial" panose="020B0604020202020204" pitchFamily="34" charset="0"/>
              </a:rPr>
              <a:t>Welcome to GGHS </a:t>
            </a:r>
            <a:r>
              <a:rPr lang="en-US" sz="3200" b="1" dirty="0" err="1">
                <a:solidFill>
                  <a:schemeClr val="bg1"/>
                </a:solidFill>
                <a:latin typeface="CORESANSG-REGULAR" panose="020B0503030302020202" pitchFamily="34" charset="77"/>
                <a:cs typeface="Arial" panose="020B0604020202020204" pitchFamily="34" charset="0"/>
                <a:sym typeface="Arial" panose="020B0604020202020204" pitchFamily="34" charset="0"/>
              </a:rPr>
              <a:t>Murdan</a:t>
            </a:r>
            <a:r>
              <a:rPr lang="en-US" sz="3200" b="1" dirty="0">
                <a:solidFill>
                  <a:schemeClr val="bg1"/>
                </a:solidFill>
                <a:latin typeface="CORESANSG-REGULAR" panose="020B0503030302020202" pitchFamily="34" charset="77"/>
                <a:cs typeface="Arial" panose="020B0604020202020204" pitchFamily="34" charset="0"/>
                <a:sym typeface="Arial" panose="020B0604020202020204" pitchFamily="34" charset="0"/>
              </a:rPr>
              <a:t>, Chitral, Pakistan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4D2CE3C-181E-B94F-B661-CA57C037AEAF}"/>
              </a:ext>
            </a:extLst>
          </p:cNvPr>
          <p:cNvSpPr/>
          <p:nvPr/>
        </p:nvSpPr>
        <p:spPr>
          <a:xfrm>
            <a:off x="0" y="1364857"/>
            <a:ext cx="12191999" cy="4558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17165-3B47-49E5-BFB9-D925BAE9994C}"/>
              </a:ext>
            </a:extLst>
          </p:cNvPr>
          <p:cNvSpPr txBox="1"/>
          <p:nvPr/>
        </p:nvSpPr>
        <p:spPr>
          <a:xfrm>
            <a:off x="6242310" y="1433872"/>
            <a:ext cx="5840607" cy="45508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indent="-285750"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 of our innovation will elevate our school to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heights of excellence, innovation and community impact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85750"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become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catalyst for positive change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education, inspiring other institutions to embrace innovation and reimagine the possibilities of teaching and learning.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students will become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leaders', innovators and compassionate contributors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our society needs to make  a lasting impact on their community and the world at large. </a:t>
            </a:r>
          </a:p>
          <a:p>
            <a:pPr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D85-4385-964B-8F81-EB77471C418E}"/>
              </a:ext>
            </a:extLst>
          </p:cNvPr>
          <p:cNvSpPr txBox="1"/>
          <p:nvPr/>
        </p:nvSpPr>
        <p:spPr>
          <a:xfrm>
            <a:off x="11900452" y="120614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09DF27D-B593-1942-BA58-B9A2FB726DC1}"/>
              </a:ext>
            </a:extLst>
          </p:cNvPr>
          <p:cNvSpPr txBox="1">
            <a:spLocks/>
          </p:cNvSpPr>
          <p:nvPr/>
        </p:nvSpPr>
        <p:spPr>
          <a:xfrm>
            <a:off x="2054066" y="393242"/>
            <a:ext cx="8693651" cy="5539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AEEF"/>
                </a:solidFill>
                <a:latin typeface="CORESANSG-BOLD" panose="020B0503030302020202" pitchFamily="34" charset="77"/>
                <a:cs typeface="Calibri Light"/>
              </a:rPr>
              <a:t>Girls Looking towards the Future</a:t>
            </a:r>
            <a:endParaRPr lang="en-US" sz="3600" b="1" dirty="0">
              <a:solidFill>
                <a:srgbClr val="00AEEF"/>
              </a:solidFill>
              <a:latin typeface="CORESANSG-BOLD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09DEC8-0713-E74D-B3B2-1D4C93BEE5F8}"/>
              </a:ext>
            </a:extLst>
          </p:cNvPr>
          <p:cNvSpPr txBox="1">
            <a:spLocks/>
          </p:cNvSpPr>
          <p:nvPr/>
        </p:nvSpPr>
        <p:spPr>
          <a:xfrm>
            <a:off x="1757538" y="1095679"/>
            <a:ext cx="4964810" cy="8734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800" dirty="0">
                <a:solidFill>
                  <a:srgbClr val="42BEF3"/>
                </a:solidFill>
                <a:latin typeface="CORESANSG-REGULAR" panose="020B0503030302020202" pitchFamily="34" charset="77"/>
                <a:ea typeface="ＭＳ Ｐゴシック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EDE2B-8B1A-5647-A422-0CCF2A581578}"/>
              </a:ext>
            </a:extLst>
          </p:cNvPr>
          <p:cNvSpPr txBox="1"/>
          <p:nvPr/>
        </p:nvSpPr>
        <p:spPr>
          <a:xfrm>
            <a:off x="8898193" y="6685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A4DC2-5974-FB40-B23F-0251CE3A3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16" y="1320249"/>
            <a:ext cx="6010763" cy="4624372"/>
          </a:xfrm>
          <a:prstGeom prst="rect">
            <a:avLst/>
          </a:prstGeom>
        </p:spPr>
      </p:pic>
      <p:pic>
        <p:nvPicPr>
          <p:cNvPr id="2" name="Picture 1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05D142B5-C643-1359-9CD7-2E856BEEE9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589F1-E18A-49A9-9CAB-093CB893E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" y="91305"/>
            <a:ext cx="11907981" cy="6675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E3F8F5-BC77-77BE-9642-785BD7D1FA22}"/>
              </a:ext>
            </a:extLst>
          </p:cNvPr>
          <p:cNvSpPr txBox="1"/>
          <p:nvPr/>
        </p:nvSpPr>
        <p:spPr>
          <a:xfrm>
            <a:off x="6234456" y="663739"/>
            <a:ext cx="6380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Thank You</a:t>
            </a:r>
            <a:endParaRPr lang="en-PK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574" y="1733550"/>
            <a:ext cx="8863375" cy="1285876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i="0">
                <a:solidFill>
                  <a:schemeClr val="tx1"/>
                </a:solidFill>
                <a:effectLst/>
                <a:latin typeface="Söhne"/>
              </a:rPr>
              <a:t> </a:t>
            </a:r>
            <a:br>
              <a:rPr lang="en-US" sz="4000" b="1" i="0">
                <a:solidFill>
                  <a:schemeClr val="tx1"/>
                </a:solidFill>
                <a:effectLst/>
                <a:latin typeface="Söhne"/>
              </a:rPr>
            </a:br>
            <a:br>
              <a:rPr lang="en-US" sz="3600" b="0" i="0">
                <a:solidFill>
                  <a:schemeClr val="tx1"/>
                </a:solidFill>
                <a:effectLst/>
                <a:latin typeface="Söhne"/>
              </a:rPr>
            </a:br>
            <a:br>
              <a:rPr lang="en-US" b="0" i="0">
                <a:solidFill>
                  <a:schemeClr val="tx1"/>
                </a:solidFill>
                <a:effectLst/>
                <a:latin typeface="Söhne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7F56D-E5F1-8BA9-43CB-B7DE74BCA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8" y="-1"/>
            <a:ext cx="6096002" cy="6855543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B18B27-DD29-F48C-A3F5-DE0195FEC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56"/>
            <a:ext cx="6010508" cy="6855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9DF03-D47E-6A4D-EE3F-4CC1D4B741D7}"/>
              </a:ext>
            </a:extLst>
          </p:cNvPr>
          <p:cNvSpPr txBox="1"/>
          <p:nvPr/>
        </p:nvSpPr>
        <p:spPr>
          <a:xfrm>
            <a:off x="86874" y="6223613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EMPOWERING GIRLS TO LEAD</a:t>
            </a:r>
            <a:endParaRPr lang="en-PK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4D2CE3C-181E-B94F-B661-CA57C037AEAF}"/>
              </a:ext>
            </a:extLst>
          </p:cNvPr>
          <p:cNvSpPr/>
          <p:nvPr/>
        </p:nvSpPr>
        <p:spPr>
          <a:xfrm>
            <a:off x="305159" y="306026"/>
            <a:ext cx="11700800" cy="5779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D85-4385-964B-8F81-EB77471C418E}"/>
              </a:ext>
            </a:extLst>
          </p:cNvPr>
          <p:cNvSpPr txBox="1"/>
          <p:nvPr/>
        </p:nvSpPr>
        <p:spPr>
          <a:xfrm>
            <a:off x="11900452" y="143123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D3FE7C-0D8D-3242-881A-B114ECDBA5F7}"/>
              </a:ext>
            </a:extLst>
          </p:cNvPr>
          <p:cNvCxnSpPr>
            <a:cxnSpLocks/>
          </p:cNvCxnSpPr>
          <p:nvPr/>
        </p:nvCxnSpPr>
        <p:spPr>
          <a:xfrm>
            <a:off x="409767" y="6150298"/>
            <a:ext cx="1149359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44DE57-9573-C34F-A833-EC7B16A3A0A1}"/>
              </a:ext>
            </a:extLst>
          </p:cNvPr>
          <p:cNvSpPr txBox="1"/>
          <p:nvPr/>
        </p:nvSpPr>
        <p:spPr>
          <a:xfrm>
            <a:off x="6095999" y="2017242"/>
            <a:ext cx="5680050" cy="37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ts val="2400"/>
              </a:lnSpc>
              <a:spcAft>
                <a:spcPts val="300"/>
              </a:spcAf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09DF27D-B593-1942-BA58-B9A2FB726DC1}"/>
              </a:ext>
            </a:extLst>
          </p:cNvPr>
          <p:cNvSpPr txBox="1">
            <a:spLocks/>
          </p:cNvSpPr>
          <p:nvPr/>
        </p:nvSpPr>
        <p:spPr>
          <a:xfrm>
            <a:off x="2602706" y="527276"/>
            <a:ext cx="6986587" cy="5539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 Challenge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09DEC8-0713-E74D-B3B2-1D4C93BEE5F8}"/>
              </a:ext>
            </a:extLst>
          </p:cNvPr>
          <p:cNvSpPr txBox="1">
            <a:spLocks/>
          </p:cNvSpPr>
          <p:nvPr/>
        </p:nvSpPr>
        <p:spPr>
          <a:xfrm>
            <a:off x="555171" y="1095680"/>
            <a:ext cx="11220878" cy="43576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 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EDE2B-8B1A-5647-A422-0CCF2A581578}"/>
              </a:ext>
            </a:extLst>
          </p:cNvPr>
          <p:cNvSpPr txBox="1"/>
          <p:nvPr/>
        </p:nvSpPr>
        <p:spPr>
          <a:xfrm>
            <a:off x="8898193" y="6685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FAB65D-2C68-B934-7BFB-9449BE8AACD7}"/>
              </a:ext>
            </a:extLst>
          </p:cNvPr>
          <p:cNvSpPr txBox="1">
            <a:spLocks/>
          </p:cNvSpPr>
          <p:nvPr/>
        </p:nvSpPr>
        <p:spPr>
          <a:xfrm>
            <a:off x="1533058" y="306025"/>
            <a:ext cx="9265104" cy="342243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ORESANSG-REGULAR" panose="020B0503030302020202" pitchFamily="34" charset="77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  <a:p>
            <a:pPr algn="just"/>
            <a:br>
              <a:rPr lang="en-US" sz="3600" b="1" dirty="0"/>
            </a:br>
            <a:endParaRPr lang="en-US" sz="3600" b="1" dirty="0"/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of Grade 9 (Age 14) were hesitant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take on responsibilities while performing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individual and group tasks.</a:t>
            </a:r>
          </a:p>
          <a:p>
            <a:pPr algn="just"/>
            <a:endParaRPr lang="en-US" sz="3600" b="1" dirty="0"/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CORESANSG-REGULAR"/>
              </a:rPr>
              <a:t>How did I identify the problem? 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ORESANSG-REGULAR"/>
              </a:rPr>
              <a:t> 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F8E418-A584-FAEB-ADE2-3E35694E12BB}"/>
              </a:ext>
            </a:extLst>
          </p:cNvPr>
          <p:cNvSpPr txBox="1">
            <a:spLocks/>
          </p:cNvSpPr>
          <p:nvPr/>
        </p:nvSpPr>
        <p:spPr>
          <a:xfrm>
            <a:off x="4432245" y="4471357"/>
            <a:ext cx="9667875" cy="1678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Personal observation</a:t>
            </a:r>
            <a:endParaRPr lang="en-US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Rapid Assessment</a:t>
            </a:r>
          </a:p>
        </p:txBody>
      </p:sp>
    </p:spTree>
    <p:extLst>
      <p:ext uri="{BB962C8B-B14F-4D97-AF65-F5344CB8AC3E}">
        <p14:creationId xmlns:p14="http://schemas.microsoft.com/office/powerpoint/2010/main" val="40976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D504811-9CE4-0E35-1B8F-23AC04CB6721}"/>
              </a:ext>
            </a:extLst>
          </p:cNvPr>
          <p:cNvGraphicFramePr>
            <a:graphicFrameLocks/>
          </p:cNvGraphicFramePr>
          <p:nvPr/>
        </p:nvGraphicFramePr>
        <p:xfrm>
          <a:off x="739450" y="1511362"/>
          <a:ext cx="1096679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837">
                  <a:extLst>
                    <a:ext uri="{9D8B030D-6E8A-4147-A177-3AD203B41FA5}">
                      <a16:colId xmlns:a16="http://schemas.microsoft.com/office/drawing/2014/main" val="3967154998"/>
                    </a:ext>
                  </a:extLst>
                </a:gridCol>
                <a:gridCol w="8524959">
                  <a:extLst>
                    <a:ext uri="{9D8B030D-6E8A-4147-A177-3AD203B41FA5}">
                      <a16:colId xmlns:a16="http://schemas.microsoft.com/office/drawing/2014/main" val="3330556996"/>
                    </a:ext>
                  </a:extLst>
                </a:gridCol>
              </a:tblGrid>
              <a:tr h="1053419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Secondary School Cohort Learning Domains 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893909"/>
                  </a:ext>
                </a:extLst>
              </a:tr>
              <a:tr h="26651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Literacy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Numeracy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Digital literacy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Leadership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Respect for diversity &amp; the environment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454628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B78E9D2-F0E7-1CD8-75F1-9BB5B6BA8999}"/>
              </a:ext>
            </a:extLst>
          </p:cNvPr>
          <p:cNvSpPr txBox="1">
            <a:spLocks/>
          </p:cNvSpPr>
          <p:nvPr/>
        </p:nvSpPr>
        <p:spPr>
          <a:xfrm>
            <a:off x="472606" y="390122"/>
            <a:ext cx="11500484" cy="98742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ORESANSG-REGULAR" panose="020B05030303020202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B0F0"/>
                </a:solidFill>
                <a:cs typeface="Times New Roman" panose="02020603050405020304" pitchFamily="18" charset="0"/>
              </a:rPr>
              <a:t>Domains selected for Pakistan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63CF44-2B05-B65F-3266-7BAD135D3345}"/>
              </a:ext>
            </a:extLst>
          </p:cNvPr>
          <p:cNvGraphicFramePr>
            <a:graphicFrameLocks noGrp="1"/>
          </p:cNvGraphicFramePr>
          <p:nvPr/>
        </p:nvGraphicFramePr>
        <p:xfrm>
          <a:off x="844264" y="1521405"/>
          <a:ext cx="10503471" cy="406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93">
                  <a:extLst>
                    <a:ext uri="{9D8B030D-6E8A-4147-A177-3AD203B41FA5}">
                      <a16:colId xmlns:a16="http://schemas.microsoft.com/office/drawing/2014/main" val="3607087295"/>
                    </a:ext>
                  </a:extLst>
                </a:gridCol>
                <a:gridCol w="3514339">
                  <a:extLst>
                    <a:ext uri="{9D8B030D-6E8A-4147-A177-3AD203B41FA5}">
                      <a16:colId xmlns:a16="http://schemas.microsoft.com/office/drawing/2014/main" val="1580711747"/>
                    </a:ext>
                  </a:extLst>
                </a:gridCol>
                <a:gridCol w="3514339">
                  <a:extLst>
                    <a:ext uri="{9D8B030D-6E8A-4147-A177-3AD203B41FA5}">
                      <a16:colId xmlns:a16="http://schemas.microsoft.com/office/drawing/2014/main" val="1400875492"/>
                    </a:ext>
                  </a:extLst>
                </a:gridCol>
              </a:tblGrid>
              <a:tr h="7757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Agreed </a:t>
                      </a:r>
                      <a:endParaRPr lang="en-PK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Disagreed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45104"/>
                  </a:ext>
                </a:extLst>
              </a:tr>
              <a:tr h="747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 to manage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5461"/>
                  </a:ext>
                </a:extLst>
              </a:tr>
              <a:tr h="74713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 to solve 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98376"/>
                  </a:ext>
                </a:extLst>
              </a:tr>
              <a:tr h="713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 to influence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65122"/>
                  </a:ext>
                </a:extLst>
              </a:tr>
              <a:tr h="1077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 to work in a group and establish good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762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35542B-80F6-C46A-EC4C-4EB1BD4ECA67}"/>
              </a:ext>
            </a:extLst>
          </p:cNvPr>
          <p:cNvSpPr txBox="1"/>
          <p:nvPr/>
        </p:nvSpPr>
        <p:spPr>
          <a:xfrm>
            <a:off x="355023" y="359755"/>
            <a:ext cx="114819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CORESANSG-REGULAR" panose="020B0503030302020202" pitchFamily="34" charset="77"/>
              </a:rPr>
              <a:t>Analysis of Leadership Domain (secondary cohort) </a:t>
            </a:r>
            <a:endParaRPr lang="en-PK" sz="3600" dirty="0">
              <a:solidFill>
                <a:srgbClr val="00B0F0"/>
              </a:solidFill>
              <a:latin typeface="CORESANSG-REGULAR" panose="020B050303030202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43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D065D3-03F5-5224-8AC5-E8407DC4E3DC}"/>
              </a:ext>
            </a:extLst>
          </p:cNvPr>
          <p:cNvSpPr/>
          <p:nvPr/>
        </p:nvSpPr>
        <p:spPr>
          <a:xfrm>
            <a:off x="481694" y="2765503"/>
            <a:ext cx="5517662" cy="1561167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F9CF1-59CF-909A-DD42-AF060B1E283F}"/>
              </a:ext>
            </a:extLst>
          </p:cNvPr>
          <p:cNvSpPr/>
          <p:nvPr/>
        </p:nvSpPr>
        <p:spPr>
          <a:xfrm>
            <a:off x="6247380" y="2765503"/>
            <a:ext cx="5517662" cy="1728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79E3-76AE-1D4D-86B9-A91DD9BD55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1694" y="415809"/>
            <a:ext cx="11283348" cy="3063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x-none" dirty="0"/>
              <a:t>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8CF9FB4-9DD0-694C-80FC-D31FBDB9B156}"/>
              </a:ext>
            </a:extLst>
          </p:cNvPr>
          <p:cNvSpPr txBox="1">
            <a:spLocks/>
          </p:cNvSpPr>
          <p:nvPr/>
        </p:nvSpPr>
        <p:spPr>
          <a:xfrm>
            <a:off x="1770276" y="486716"/>
            <a:ext cx="8651448" cy="108153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Understanding/exploring the 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0B447-606D-E644-8AC5-A0B6A38C23DC}"/>
              </a:ext>
            </a:extLst>
          </p:cNvPr>
          <p:cNvSpPr txBox="1"/>
          <p:nvPr/>
        </p:nvSpPr>
        <p:spPr>
          <a:xfrm>
            <a:off x="4108174" y="3222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762A61-453A-3B48-9693-971705F691EC}"/>
              </a:ext>
            </a:extLst>
          </p:cNvPr>
          <p:cNvSpPr txBox="1"/>
          <p:nvPr/>
        </p:nvSpPr>
        <p:spPr>
          <a:xfrm>
            <a:off x="571484" y="2333962"/>
            <a:ext cx="5338081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b="1" dirty="0">
                <a:solidFill>
                  <a:srgbClr val="62B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Girls’ Perspectives/Mindset</a:t>
            </a: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"We do not think that girls have to lead because our decision do not matter.”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800" dirty="0"/>
              <a:t> </a:t>
            </a:r>
          </a:p>
          <a:p>
            <a:endParaRPr lang="en-US" sz="28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C07C07-AA73-044A-93A9-5220D0854F69}"/>
              </a:ext>
            </a:extLst>
          </p:cNvPr>
          <p:cNvSpPr txBox="1"/>
          <p:nvPr/>
        </p:nvSpPr>
        <p:spPr>
          <a:xfrm>
            <a:off x="11811000" y="-857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54EC37-A275-7D4E-B5A5-3AC8A916F583}"/>
              </a:ext>
            </a:extLst>
          </p:cNvPr>
          <p:cNvCxnSpPr>
            <a:cxnSpLocks/>
          </p:cNvCxnSpPr>
          <p:nvPr/>
        </p:nvCxnSpPr>
        <p:spPr>
          <a:xfrm>
            <a:off x="409767" y="6150298"/>
            <a:ext cx="1149359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138560-1521-2A7E-1DB0-7BE522BFCA88}"/>
              </a:ext>
            </a:extLst>
          </p:cNvPr>
          <p:cNvSpPr txBox="1"/>
          <p:nvPr/>
        </p:nvSpPr>
        <p:spPr>
          <a:xfrm>
            <a:off x="6286343" y="2311660"/>
            <a:ext cx="5252194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Parents’ Perspectives/Mindset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"Girls cannot lead because they cannot think the way boys do. Moreover, they need someone to accompany them.”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48E3EF-7FAF-D242-88BC-F3F951092A57}"/>
              </a:ext>
            </a:extLst>
          </p:cNvPr>
          <p:cNvSpPr txBox="1">
            <a:spLocks/>
          </p:cNvSpPr>
          <p:nvPr/>
        </p:nvSpPr>
        <p:spPr>
          <a:xfrm>
            <a:off x="241566" y="2627688"/>
            <a:ext cx="1893640" cy="15451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Design </a:t>
            </a:r>
            <a:br>
              <a:rPr lang="en-US" sz="36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Process</a:t>
            </a:r>
            <a:endParaRPr lang="en-US" sz="3600" dirty="0">
              <a:solidFill>
                <a:schemeClr val="bg1"/>
              </a:solidFill>
              <a:latin typeface="CORESANSG-EXTRALIGHT" panose="020B02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C1EEF-DDD2-904D-9929-C966A5CC4E73}"/>
              </a:ext>
            </a:extLst>
          </p:cNvPr>
          <p:cNvSpPr txBox="1"/>
          <p:nvPr/>
        </p:nvSpPr>
        <p:spPr>
          <a:xfrm>
            <a:off x="1095388" y="3083313"/>
            <a:ext cx="7706642" cy="2551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42B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B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some extent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solidFill>
                  <a:srgbClr val="42B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Therefore, this prototype was not used.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50080-F755-3548-88B9-DFCAF160C7CD}"/>
              </a:ext>
            </a:extLst>
          </p:cNvPr>
          <p:cNvSpPr txBox="1"/>
          <p:nvPr/>
        </p:nvSpPr>
        <p:spPr>
          <a:xfrm>
            <a:off x="11747715" y="2588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12FD3-8204-9048-9B64-4AF14705C177}"/>
              </a:ext>
            </a:extLst>
          </p:cNvPr>
          <p:cNvSpPr txBox="1"/>
          <p:nvPr/>
        </p:nvSpPr>
        <p:spPr>
          <a:xfrm>
            <a:off x="7615003" y="7899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39C1E7-742A-934E-AC34-648283B2A26D}"/>
              </a:ext>
            </a:extLst>
          </p:cNvPr>
          <p:cNvSpPr txBox="1"/>
          <p:nvPr/>
        </p:nvSpPr>
        <p:spPr>
          <a:xfrm>
            <a:off x="11407515" y="-7345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0738148-1181-0A46-8600-E111CDCED454}"/>
              </a:ext>
            </a:extLst>
          </p:cNvPr>
          <p:cNvSpPr txBox="1">
            <a:spLocks/>
          </p:cNvSpPr>
          <p:nvPr/>
        </p:nvSpPr>
        <p:spPr>
          <a:xfrm>
            <a:off x="974628" y="758278"/>
            <a:ext cx="10242744" cy="21735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42BEF3"/>
                </a:solidFill>
                <a:latin typeface="CORESANSG-BOLD" panose="020B0503030302020202" pitchFamily="34" charset="77"/>
                <a:cs typeface="Arial" panose="020B0604020202020204" pitchFamily="34" charset="0"/>
              </a:rPr>
              <a:t>Prototyping -1</a:t>
            </a:r>
          </a:p>
          <a:p>
            <a:pPr marL="0" indent="0">
              <a:buNone/>
            </a:pPr>
            <a:endParaRPr lang="en-US" sz="1200" b="1" dirty="0">
              <a:solidFill>
                <a:srgbClr val="00AEEF"/>
              </a:solidFill>
              <a:latin typeface="CORESANSG-BOLD" panose="020B0503030302020202" pitchFamily="34" charset="7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 teachers were assigned task to delegate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responsibilities among the children, particularly girls.</a:t>
            </a:r>
          </a:p>
          <a:p>
            <a:pPr marL="0" indent="0">
              <a:buNone/>
            </a:pPr>
            <a:endParaRPr lang="en-US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62E9E268-4718-FEDB-2D04-498B2B145B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796758" y="331830"/>
            <a:ext cx="8500697" cy="38324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FA686FD-7F24-3949-91A4-9597AC14E5F7}"/>
              </a:ext>
            </a:extLst>
          </p:cNvPr>
          <p:cNvSpPr txBox="1">
            <a:spLocks/>
          </p:cNvSpPr>
          <p:nvPr/>
        </p:nvSpPr>
        <p:spPr>
          <a:xfrm>
            <a:off x="349199" y="392013"/>
            <a:ext cx="11493598" cy="115387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AEEF"/>
                </a:solidFill>
                <a:latin typeface="CORESANSG-BOLD" panose="020B0503030302020202" pitchFamily="34" charset="77"/>
                <a:cs typeface="Calibri Light" panose="020F0302020204030204" pitchFamily="34" charset="0"/>
              </a:rPr>
              <a:t>Prototyping -2</a:t>
            </a: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of House System</a:t>
            </a:r>
            <a:endParaRPr lang="en-US" sz="3200" dirty="0">
              <a:solidFill>
                <a:srgbClr val="1070AB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88E8FCF-34F6-6F4C-9836-89F0C29C599A}"/>
              </a:ext>
            </a:extLst>
          </p:cNvPr>
          <p:cNvSpPr txBox="1">
            <a:spLocks/>
          </p:cNvSpPr>
          <p:nvPr/>
        </p:nvSpPr>
        <p:spPr>
          <a:xfrm>
            <a:off x="1757536" y="1788609"/>
            <a:ext cx="8676925" cy="954589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endParaRPr lang="en-US" sz="2800" b="1" dirty="0">
              <a:solidFill>
                <a:schemeClr val="accent1"/>
              </a:solidFill>
              <a:latin typeface="CORESANSG-REGULAR" panose="020B0503030302020202" pitchFamily="34" charset="77"/>
              <a:ea typeface="ＭＳ Ｐゴシック" charset="0"/>
              <a:cs typeface="Calibri Light" panose="020F03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75073-13E1-0B44-BA07-5E70AB5FD686}"/>
              </a:ext>
            </a:extLst>
          </p:cNvPr>
          <p:cNvCxnSpPr>
            <a:cxnSpLocks/>
          </p:cNvCxnSpPr>
          <p:nvPr/>
        </p:nvCxnSpPr>
        <p:spPr>
          <a:xfrm>
            <a:off x="349199" y="5608432"/>
            <a:ext cx="1149359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3A4598-0572-4740-9C45-A4ECE258A4F2}"/>
              </a:ext>
            </a:extLst>
          </p:cNvPr>
          <p:cNvSpPr txBox="1"/>
          <p:nvPr/>
        </p:nvSpPr>
        <p:spPr>
          <a:xfrm>
            <a:off x="477707" y="2399348"/>
            <a:ext cx="328930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endParaRPr lang="en-US" sz="3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b="1" dirty="0">
              <a:solidFill>
                <a:srgbClr val="1070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Introducing a house system with a mentor may encourage girls to take responsibilities.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4F386-33D5-217E-2D65-6C7350B2E312}"/>
              </a:ext>
            </a:extLst>
          </p:cNvPr>
          <p:cNvSpPr txBox="1"/>
          <p:nvPr/>
        </p:nvSpPr>
        <p:spPr>
          <a:xfrm>
            <a:off x="4060679" y="2396296"/>
            <a:ext cx="347345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sz="3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b="1" dirty="0">
              <a:solidFill>
                <a:srgbClr val="1070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Self-reflection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 Reflection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Mentor 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Role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86A47-9F72-CC70-D265-F75A3AB5E411}"/>
              </a:ext>
            </a:extLst>
          </p:cNvPr>
          <p:cNvSpPr txBox="1"/>
          <p:nvPr/>
        </p:nvSpPr>
        <p:spPr>
          <a:xfrm>
            <a:off x="7956306" y="2265903"/>
            <a:ext cx="369382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of Prototype 2</a:t>
            </a:r>
          </a:p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girls showed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interest in taking up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responsibilities.</a:t>
            </a:r>
          </a:p>
        </p:txBody>
      </p:sp>
      <p:pic>
        <p:nvPicPr>
          <p:cNvPr id="4" name="Picture 3" descr="A picture containing colorfulness, circle, graphics, screenshot&#10;&#10;Description automatically generated">
            <a:extLst>
              <a:ext uri="{FF2B5EF4-FFF2-40B4-BE49-F238E27FC236}">
                <a16:creationId xmlns:a16="http://schemas.microsoft.com/office/drawing/2014/main" id="{02C4E428-B6AD-AC75-13E9-8593DE19C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937956"/>
            <a:ext cx="1906247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560</Words>
  <Application>Microsoft Office PowerPoint</Application>
  <PresentationFormat>Ecrã Panorâmico</PresentationFormat>
  <Paragraphs>163</Paragraphs>
  <Slides>21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CORESANSG-BOLD</vt:lpstr>
      <vt:lpstr>CORESANSG-EXTRALIGHT</vt:lpstr>
      <vt:lpstr>CoreSansG-Regular</vt:lpstr>
      <vt:lpstr>CoreSansG-Regular</vt:lpstr>
      <vt:lpstr>Helvetica Light</vt:lpstr>
      <vt:lpstr>Lato Light</vt:lpstr>
      <vt:lpstr>Söhne</vt:lpstr>
      <vt:lpstr>Times New Roman</vt:lpstr>
      <vt:lpstr>Wingdings</vt:lpstr>
      <vt:lpstr>Wingdings 3</vt:lpstr>
      <vt:lpstr>Office Theme</vt:lpstr>
      <vt:lpstr>Apresentação do PowerPoint</vt:lpstr>
      <vt:lpstr>Apresentação do PowerPoint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House Corner Development Activity</vt:lpstr>
      <vt:lpstr>Civic Responsibility: Leading the Show </vt:lpstr>
      <vt:lpstr>Post Field Work Reflection</vt:lpstr>
      <vt:lpstr>Girls Leading Activities </vt:lpstr>
      <vt:lpstr>Awareness Session with Mothers</vt:lpstr>
      <vt:lpstr>Apresentação do PowerPoint</vt:lpstr>
      <vt:lpstr>Additional Skills Practiced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James</dc:creator>
  <cp:lastModifiedBy>Marcio Bento</cp:lastModifiedBy>
  <cp:revision>8</cp:revision>
  <dcterms:created xsi:type="dcterms:W3CDTF">2023-06-05T14:19:45Z</dcterms:created>
  <dcterms:modified xsi:type="dcterms:W3CDTF">2023-08-02T15:17:16Z</dcterms:modified>
</cp:coreProperties>
</file>