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76" r:id="rId5"/>
  </p:sldMasterIdLst>
  <p:notesMasterIdLst>
    <p:notesMasterId r:id="rId18"/>
  </p:notesMasterIdLst>
  <p:handoutMasterIdLst>
    <p:handoutMasterId r:id="rId19"/>
  </p:handoutMasterIdLst>
  <p:sldIdLst>
    <p:sldId id="838840400" r:id="rId6"/>
    <p:sldId id="258" r:id="rId7"/>
    <p:sldId id="781" r:id="rId8"/>
    <p:sldId id="821" r:id="rId9"/>
    <p:sldId id="838840406" r:id="rId10"/>
    <p:sldId id="838840404" r:id="rId11"/>
    <p:sldId id="824" r:id="rId12"/>
    <p:sldId id="838840408" r:id="rId13"/>
    <p:sldId id="825" r:id="rId14"/>
    <p:sldId id="823" r:id="rId15"/>
    <p:sldId id="838840407" r:id="rId16"/>
    <p:sldId id="838840401" r:id="rId1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958618-B3ED-BDAA-13B5-B843964F29DB}" name="Bronwen Magrath" initials="BM" userId="S::bronwen.magrath@akdn.org::80bb6351-96ad-4a2c-8137-b3e2caac9a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onwen Magrath" initials="BM" lastIdx="3" clrIdx="0">
    <p:extLst>
      <p:ext uri="{19B8F6BF-5375-455C-9EA6-DF929625EA0E}">
        <p15:presenceInfo xmlns:p15="http://schemas.microsoft.com/office/powerpoint/2012/main" userId="S::bronwen.magrath@akdn.org::80bb6351-96ad-4a2c-8137-b3e2caac9a46" providerId="AD"/>
      </p:ext>
    </p:extLst>
  </p:cmAuthor>
  <p:cmAuthor id="2" name="Sarah James" initials="SJ" lastIdx="4" clrIdx="1">
    <p:extLst>
      <p:ext uri="{19B8F6BF-5375-455C-9EA6-DF929625EA0E}">
        <p15:presenceInfo xmlns:p15="http://schemas.microsoft.com/office/powerpoint/2012/main" userId="S::sarah.james@akdn.org::3d88bf67-95dd-4b63-a9f9-3a91f66cc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62BB46"/>
    <a:srgbClr val="079AD5"/>
    <a:srgbClr val="1070AB"/>
    <a:srgbClr val="FDB913"/>
    <a:srgbClr val="117BBB"/>
    <a:srgbClr val="009542"/>
    <a:srgbClr val="42BEF3"/>
    <a:srgbClr val="428DC3"/>
    <a:srgbClr val="E3248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57DA5-2254-3E4D-B7F8-1E3C861A154A}" v="4" dt="2023-06-05T07:01:42.449"/>
    <p1510:client id="{B1EF32D5-AE47-8248-91FB-EC44B5FF9FEC}" v="2" dt="2023-06-04T18:24:10.537"/>
    <p1510:client id="{E9AACA44-1C5B-EBD9-3584-AFB6347D83F0}" v="117" dt="2023-06-04T15:46:23.8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9" autoAdjust="0"/>
    <p:restoredTop sz="87865" autoAdjust="0"/>
  </p:normalViewPr>
  <p:slideViewPr>
    <p:cSldViewPr snapToGrid="0">
      <p:cViewPr varScale="1">
        <p:scale>
          <a:sx n="97" d="100"/>
          <a:sy n="97" d="100"/>
        </p:scale>
        <p:origin x="1236"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3405FF-6BD1-3D47-8CDD-56D9474B0223}"/>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PT"/>
          </a:p>
        </p:txBody>
      </p:sp>
      <p:sp>
        <p:nvSpPr>
          <p:cNvPr id="3" name="Date Placeholder 2">
            <a:extLst>
              <a:ext uri="{FF2B5EF4-FFF2-40B4-BE49-F238E27FC236}">
                <a16:creationId xmlns:a16="http://schemas.microsoft.com/office/drawing/2014/main" id="{F60DE285-2A5A-624D-8685-ECAF406AF27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B8A68C3-CA96-A24B-97C5-1FA21E29264B}" type="datetimeFigureOut">
              <a:rPr lang="en-PT" smtClean="0"/>
              <a:t>08/02/2023</a:t>
            </a:fld>
            <a:endParaRPr lang="en-PT"/>
          </a:p>
        </p:txBody>
      </p:sp>
      <p:sp>
        <p:nvSpPr>
          <p:cNvPr id="4" name="Footer Placeholder 3">
            <a:extLst>
              <a:ext uri="{FF2B5EF4-FFF2-40B4-BE49-F238E27FC236}">
                <a16:creationId xmlns:a16="http://schemas.microsoft.com/office/drawing/2014/main" id="{D3A73671-3B60-A74E-9A56-D210093E91C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PT"/>
          </a:p>
        </p:txBody>
      </p:sp>
      <p:sp>
        <p:nvSpPr>
          <p:cNvPr id="5" name="Slide Number Placeholder 4">
            <a:extLst>
              <a:ext uri="{FF2B5EF4-FFF2-40B4-BE49-F238E27FC236}">
                <a16:creationId xmlns:a16="http://schemas.microsoft.com/office/drawing/2014/main" id="{C1FB6B0B-EFD8-4E47-AA78-BB04E066EC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67075DCB-8B6B-EC4C-93EE-151C382BDD82}" type="slidenum">
              <a:rPr lang="en-PT" smtClean="0"/>
              <a:t>‹nº›</a:t>
            </a:fld>
            <a:endParaRPr lang="en-PT"/>
          </a:p>
        </p:txBody>
      </p:sp>
    </p:spTree>
    <p:extLst>
      <p:ext uri="{BB962C8B-B14F-4D97-AF65-F5344CB8AC3E}">
        <p14:creationId xmlns:p14="http://schemas.microsoft.com/office/powerpoint/2010/main" val="86535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8005FB-24E1-9E47-8933-081C31F259FF}" type="datetimeFigureOut">
              <a:rPr lang="en-GB" smtClean="0"/>
              <a:t>02/08/2023</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5A10169-D109-E348-963A-E2AA20A0BADC}" type="slidenum">
              <a:rPr lang="en-GB" smtClean="0"/>
              <a:t>‹nº›</a:t>
            </a:fld>
            <a:endParaRPr lang="en-GB"/>
          </a:p>
        </p:txBody>
      </p:sp>
    </p:spTree>
    <p:extLst>
      <p:ext uri="{BB962C8B-B14F-4D97-AF65-F5344CB8AC3E}">
        <p14:creationId xmlns:p14="http://schemas.microsoft.com/office/powerpoint/2010/main" val="7098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fld id="{75A10169-D109-E348-963A-E2AA20A0BADC}" type="slidenum">
              <a:rPr lang="en-GB" smtClean="0"/>
              <a:t>1</a:t>
            </a:fld>
            <a:endParaRPr lang="en-GB"/>
          </a:p>
        </p:txBody>
      </p:sp>
    </p:spTree>
    <p:extLst>
      <p:ext uri="{BB962C8B-B14F-4D97-AF65-F5344CB8AC3E}">
        <p14:creationId xmlns:p14="http://schemas.microsoft.com/office/powerpoint/2010/main" val="135945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1" dirty="0">
                <a:solidFill>
                  <a:schemeClr val="bg1"/>
                </a:solidFill>
                <a:latin typeface="CORESANSG-REGULAR" panose="020B0503030302020202" pitchFamily="34" charset="77"/>
                <a:cs typeface="Calibri Light" panose="020F0302020204030204" pitchFamily="34" charset="0"/>
              </a:rPr>
              <a:t>Call to Action</a:t>
            </a:r>
            <a:endParaRPr lang="en-US" sz="1200" dirty="0">
              <a:solidFill>
                <a:schemeClr val="bg1"/>
              </a:solidFill>
              <a:latin typeface="CORESANSG-REGULAR" panose="020B0503030302020202" pitchFamily="34" charset="77"/>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10</a:t>
            </a:fld>
            <a:endParaRPr lang="en-GB" dirty="0"/>
          </a:p>
        </p:txBody>
      </p:sp>
    </p:spTree>
    <p:extLst>
      <p:ext uri="{BB962C8B-B14F-4D97-AF65-F5344CB8AC3E}">
        <p14:creationId xmlns:p14="http://schemas.microsoft.com/office/powerpoint/2010/main" val="2980631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Photo: model of my street created by parents, that teachers use to teach different topics including environment, traffic road signs </a:t>
            </a:r>
            <a:r>
              <a:rPr lang="en-US" sz="1200" b="0" i="0" dirty="0" err="1">
                <a:solidFill>
                  <a:schemeClr val="tx1"/>
                </a:solidFill>
                <a:latin typeface="Helvetica Light"/>
              </a:rPr>
              <a:t>etc</a:t>
            </a:r>
            <a:endParaRPr lang="en-US" sz="1200" b="0" i="0" dirty="0">
              <a:solidFill>
                <a:schemeClr val="tx1"/>
              </a:solidFill>
              <a:latin typeface="Helvetica Light"/>
            </a:endParaRP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11</a:t>
            </a:fld>
            <a:endParaRPr lang="en-GB" dirty="0"/>
          </a:p>
        </p:txBody>
      </p:sp>
    </p:spTree>
    <p:extLst>
      <p:ext uri="{BB962C8B-B14F-4D97-AF65-F5344CB8AC3E}">
        <p14:creationId xmlns:p14="http://schemas.microsoft.com/office/powerpoint/2010/main" val="212513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3" name="Shape 36">
            <a:extLst>
              <a:ext uri="{FF2B5EF4-FFF2-40B4-BE49-F238E27FC236}">
                <a16:creationId xmlns:a16="http://schemas.microsoft.com/office/drawing/2014/main" id="{BE2E54F5-7224-DE41-85C6-3A56AD58939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en-PT"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My name is Mwajuma Mlezi</a:t>
            </a:r>
          </a:p>
          <a:p>
            <a:pPr eaLnBrk="1" hangingPunct="1">
              <a:spcBef>
                <a:spcPct val="0"/>
              </a:spcBef>
            </a:pPr>
            <a:r>
              <a:rPr lang="en-US" altLang="en-PT"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Pre-primary teacher at Mbande school, from Dar es Salaam Tanzania</a:t>
            </a:r>
            <a:endParaRPr lang="en-PT" altLang="en-PT"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194" name="Shape 37">
            <a:extLst>
              <a:ext uri="{FF2B5EF4-FFF2-40B4-BE49-F238E27FC236}">
                <a16:creationId xmlns:a16="http://schemas.microsoft.com/office/drawing/2014/main" id="{2A0AB586-9125-5F44-8A0B-211FCA23CE7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defRPr/>
            </a:pPr>
            <a:r>
              <a:rPr lang="en-US" sz="1200" dirty="0">
                <a:solidFill>
                  <a:srgbClr val="42BEF3"/>
                </a:solidFill>
                <a:latin typeface="CORESANSG-REGULAR" panose="020B0503030302020202" pitchFamily="34" charset="77"/>
                <a:ea typeface="ＭＳ Ｐゴシック" charset="0"/>
                <a:cs typeface="Calibri Light" panose="020F0302020204030204" pitchFamily="34" charset="0"/>
              </a:rPr>
              <a:t>The problem that the teacher solve</a:t>
            </a:r>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3</a:t>
            </a:fld>
            <a:endParaRPr lang="en-GB" dirty="0"/>
          </a:p>
        </p:txBody>
      </p:sp>
    </p:spTree>
    <p:extLst>
      <p:ext uri="{BB962C8B-B14F-4D97-AF65-F5344CB8AC3E}">
        <p14:creationId xmlns:p14="http://schemas.microsoft.com/office/powerpoint/2010/main" val="31589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ORESANSG-REGULAR" panose="020B0503030302020202" pitchFamily="34" charset="77"/>
                <a:ea typeface="+mn-ea"/>
                <a:cs typeface="+mn-cs"/>
              </a:rPr>
              <a:t>Our idea, </a:t>
            </a:r>
            <a:r>
              <a:rPr kumimoji="0" lang="en-US" sz="1200" b="1" i="0" u="none" strike="noStrike" kern="1200" cap="none" spc="0" normalizeH="0" baseline="0" noProof="0" dirty="0">
                <a:ln>
                  <a:noFill/>
                </a:ln>
                <a:solidFill>
                  <a:prstClr val="black">
                    <a:lumMod val="75000"/>
                    <a:lumOff val="25000"/>
                  </a:prstClr>
                </a:solidFill>
                <a:effectLst/>
                <a:uLnTx/>
                <a:uFillTx/>
                <a:latin typeface="CORESANSG-REGULAR" panose="020B0503030302020202" pitchFamily="34" charset="77"/>
                <a:ea typeface="+mn-ea"/>
                <a:cs typeface="+mn-cs"/>
              </a:rPr>
              <a:t>Parental engagement in the development of teaching and learning materials </a:t>
            </a:r>
            <a:r>
              <a:rPr kumimoji="0" lang="en-US" sz="1200" b="0" i="0" u="none" strike="noStrike" kern="1200" cap="none" spc="0" normalizeH="0" baseline="0" noProof="0" dirty="0">
                <a:ln>
                  <a:noFill/>
                </a:ln>
                <a:solidFill>
                  <a:prstClr val="black">
                    <a:lumMod val="75000"/>
                    <a:lumOff val="25000"/>
                  </a:prstClr>
                </a:solidFill>
                <a:effectLst/>
                <a:uLnTx/>
                <a:uFillTx/>
                <a:latin typeface="CORESANSG-REGULAR" panose="020B0503030302020202" pitchFamily="34" charset="77"/>
                <a:ea typeface="+mn-ea"/>
                <a:cs typeface="+mn-cs"/>
              </a:rPr>
              <a:t>to improve the learning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T" sz="1200" b="1" dirty="0">
              <a:solidFill>
                <a:schemeClr val="tx1">
                  <a:lumMod val="75000"/>
                  <a:lumOff val="25000"/>
                </a:schemeClr>
              </a:solidFill>
              <a:latin typeface="CORESANSG-REGULAR" panose="020B0503030302020202" pitchFamily="34" charset="77"/>
            </a:endParaRPr>
          </a:p>
          <a:p>
            <a:pPr algn="l"/>
            <a:endParaRPr lang="en-US" sz="1200" b="0" i="0" dirty="0">
              <a:solidFill>
                <a:schemeClr val="tx1"/>
              </a:solidFill>
              <a:latin typeface="Helvetica Light"/>
            </a:endParaRP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4</a:t>
            </a:fld>
            <a:endParaRPr lang="en-GB" dirty="0"/>
          </a:p>
        </p:txBody>
      </p:sp>
    </p:spTree>
    <p:extLst>
      <p:ext uri="{BB962C8B-B14F-4D97-AF65-F5344CB8AC3E}">
        <p14:creationId xmlns:p14="http://schemas.microsoft.com/office/powerpoint/2010/main" val="403645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International Development and Early Learning Assessment(IDELA), Brief Early Childhood Quality Inventory(BEQI). </a:t>
            </a:r>
          </a:p>
          <a:p>
            <a:pPr algn="l"/>
            <a:r>
              <a:rPr lang="en-US" sz="1200" b="0" i="0" dirty="0">
                <a:solidFill>
                  <a:schemeClr val="tx1"/>
                </a:solidFill>
                <a:latin typeface="Helvetica Light"/>
              </a:rPr>
              <a:t>We worked together in our design team</a:t>
            </a:r>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5</a:t>
            </a:fld>
            <a:endParaRPr lang="en-GB" dirty="0"/>
          </a:p>
        </p:txBody>
      </p:sp>
    </p:spTree>
    <p:extLst>
      <p:ext uri="{BB962C8B-B14F-4D97-AF65-F5344CB8AC3E}">
        <p14:creationId xmlns:p14="http://schemas.microsoft.com/office/powerpoint/2010/main" val="212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dirty="0">
              <a:solidFill>
                <a:schemeClr val="tx1"/>
              </a:solidFill>
              <a:latin typeface="Helvetica Light"/>
            </a:endParaRP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6</a:t>
            </a:fld>
            <a:endParaRPr lang="en-GB" dirty="0"/>
          </a:p>
        </p:txBody>
      </p:sp>
    </p:spTree>
    <p:extLst>
      <p:ext uri="{BB962C8B-B14F-4D97-AF65-F5344CB8AC3E}">
        <p14:creationId xmlns:p14="http://schemas.microsoft.com/office/powerpoint/2010/main" val="4100608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Meeting and continued materials development sessions, Photos: some parents in materials development sessions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7</a:t>
            </a:fld>
            <a:endParaRPr lang="en-GB" dirty="0"/>
          </a:p>
        </p:txBody>
      </p:sp>
    </p:spTree>
    <p:extLst>
      <p:ext uri="{BB962C8B-B14F-4D97-AF65-F5344CB8AC3E}">
        <p14:creationId xmlns:p14="http://schemas.microsoft.com/office/powerpoint/2010/main" val="25607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Parental engagement, parents volunteering in developing materials and support in managing the feeding program</a:t>
            </a:r>
            <a:endParaRPr lang="en-TZ" dirty="0"/>
          </a:p>
        </p:txBody>
      </p:sp>
      <p:sp>
        <p:nvSpPr>
          <p:cNvPr id="4" name="Slide Number Placeholder 3"/>
          <p:cNvSpPr>
            <a:spLocks noGrp="1"/>
          </p:cNvSpPr>
          <p:nvPr>
            <p:ph type="sldNum" sz="quarter" idx="5"/>
          </p:nvPr>
        </p:nvSpPr>
        <p:spPr/>
        <p:txBody>
          <a:bodyPr/>
          <a:lstStyle/>
          <a:p>
            <a:fld id="{75A10169-D109-E348-963A-E2AA20A0BADC}" type="slidenum">
              <a:rPr lang="en-GB" smtClean="0"/>
              <a:t>8</a:t>
            </a:fld>
            <a:endParaRPr lang="en-GB"/>
          </a:p>
        </p:txBody>
      </p:sp>
    </p:spTree>
    <p:extLst>
      <p:ext uri="{BB962C8B-B14F-4D97-AF65-F5344CB8AC3E}">
        <p14:creationId xmlns:p14="http://schemas.microsoft.com/office/powerpoint/2010/main" val="169115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Assessment shows good progress as recently conducted</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9</a:t>
            </a:fld>
            <a:endParaRPr lang="en-GB" dirty="0"/>
          </a:p>
        </p:txBody>
      </p:sp>
    </p:spTree>
    <p:extLst>
      <p:ext uri="{BB962C8B-B14F-4D97-AF65-F5344CB8AC3E}">
        <p14:creationId xmlns:p14="http://schemas.microsoft.com/office/powerpoint/2010/main" val="476814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F7ABC99-5E3B-C74C-992C-9EC6D7A509E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4" name="Graphic 28">
            <a:extLst>
              <a:ext uri="{FF2B5EF4-FFF2-40B4-BE49-F238E27FC236}">
                <a16:creationId xmlns:a16="http://schemas.microsoft.com/office/drawing/2014/main" id="{7FABC0BD-1079-C749-BEAF-1F9FF12A76A2}"/>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969000" y="1193279"/>
            <a:ext cx="3517901" cy="180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46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Medium shot of kids reading books&#10;&#10;Description automatically generated with medium confidence">
            <a:extLst>
              <a:ext uri="{FF2B5EF4-FFF2-40B4-BE49-F238E27FC236}">
                <a16:creationId xmlns:a16="http://schemas.microsoft.com/office/drawing/2014/main" id="{E114B8AF-C03B-1747-8D94-FFBAA0190D4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56268" y="0"/>
            <a:ext cx="12248267" cy="6908664"/>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2489912" y="0"/>
            <a:ext cx="9645719"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9" name="TextBox 8">
            <a:extLst>
              <a:ext uri="{FF2B5EF4-FFF2-40B4-BE49-F238E27FC236}">
                <a16:creationId xmlns:a16="http://schemas.microsoft.com/office/drawing/2014/main" id="{E446B2A4-51D8-0949-80F1-2C18922DACFB}"/>
              </a:ext>
            </a:extLst>
          </p:cNvPr>
          <p:cNvSpPr txBox="1"/>
          <p:nvPr userDrawn="1"/>
        </p:nvSpPr>
        <p:spPr>
          <a:xfrm>
            <a:off x="7941778" y="2835606"/>
            <a:ext cx="2852271" cy="461665"/>
          </a:xfrm>
          <a:prstGeom prst="rect">
            <a:avLst/>
          </a:prstGeom>
          <a:noFill/>
        </p:spPr>
        <p:txBody>
          <a:bodyPr wrap="square" rtlCol="0">
            <a:spAutoFit/>
          </a:bodyPr>
          <a:lstStyle/>
          <a:p>
            <a:pPr algn="r"/>
            <a:r>
              <a:rPr lang="en-GB" sz="2400" b="0" i="0">
                <a:solidFill>
                  <a:schemeClr val="accent6"/>
                </a:solidFill>
                <a:latin typeface="Montserrat" pitchFamily="2" charset="77"/>
              </a:rPr>
              <a:t>KENYA</a:t>
            </a:r>
          </a:p>
        </p:txBody>
      </p:sp>
    </p:spTree>
    <p:extLst>
      <p:ext uri="{BB962C8B-B14F-4D97-AF65-F5344CB8AC3E}">
        <p14:creationId xmlns:p14="http://schemas.microsoft.com/office/powerpoint/2010/main" val="16786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Graphic 28">
            <a:extLst>
              <a:ext uri="{FF2B5EF4-FFF2-40B4-BE49-F238E27FC236}">
                <a16:creationId xmlns:a16="http://schemas.microsoft.com/office/drawing/2014/main" id="{69A8EAE0-46AA-3242-8615-60D01968173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9494825" y="12335692"/>
            <a:ext cx="1833301" cy="9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F4A4498-8948-8A47-BC4C-421953B95AD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364702" y="12335692"/>
            <a:ext cx="2939796" cy="973690"/>
          </a:xfrm>
          <a:prstGeom prst="rect">
            <a:avLst/>
          </a:prstGeom>
        </p:spPr>
      </p:pic>
      <p:sp>
        <p:nvSpPr>
          <p:cNvPr id="11" name="Rectangle 10">
            <a:extLst>
              <a:ext uri="{FF2B5EF4-FFF2-40B4-BE49-F238E27FC236}">
                <a16:creationId xmlns:a16="http://schemas.microsoft.com/office/drawing/2014/main" id="{C9F9168D-3B8E-7747-B0C4-4840E49C6F57}"/>
              </a:ext>
            </a:extLst>
          </p:cNvPr>
          <p:cNvSpPr/>
          <p:nvPr userDrawn="1"/>
        </p:nvSpPr>
        <p:spPr>
          <a:xfrm>
            <a:off x="0" y="4714874"/>
            <a:ext cx="2314575"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A049DFB-F598-0643-B96D-BB456C8D0EEE}"/>
              </a:ext>
            </a:extLst>
          </p:cNvPr>
          <p:cNvSpPr/>
          <p:nvPr userDrawn="1"/>
        </p:nvSpPr>
        <p:spPr>
          <a:xfrm>
            <a:off x="0" y="0"/>
            <a:ext cx="2314575" cy="4629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756B6716-33BC-B947-99A4-B0039C242CA0}"/>
              </a:ext>
            </a:extLst>
          </p:cNvPr>
          <p:cNvSpPr>
            <a:spLocks noGrp="1"/>
          </p:cNvSpPr>
          <p:nvPr>
            <p:ph type="title" hasCustomPrompt="1"/>
          </p:nvPr>
        </p:nvSpPr>
        <p:spPr>
          <a:xfrm>
            <a:off x="2736272" y="22060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6" name="Text Placeholder 15">
            <a:extLst>
              <a:ext uri="{FF2B5EF4-FFF2-40B4-BE49-F238E27FC236}">
                <a16:creationId xmlns:a16="http://schemas.microsoft.com/office/drawing/2014/main" id="{FDD59F1B-5150-9B42-A74F-9B7B95E5F924}"/>
              </a:ext>
            </a:extLst>
          </p:cNvPr>
          <p:cNvSpPr>
            <a:spLocks noGrp="1"/>
          </p:cNvSpPr>
          <p:nvPr>
            <p:ph type="body" sz="quarter" idx="10"/>
          </p:nvPr>
        </p:nvSpPr>
        <p:spPr>
          <a:xfrm>
            <a:off x="2736272" y="32638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6782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0" y="1049867"/>
            <a:ext cx="12192000" cy="58081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6681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Tree>
    <p:extLst>
      <p:ext uri="{BB962C8B-B14F-4D97-AF65-F5344CB8AC3E}">
        <p14:creationId xmlns:p14="http://schemas.microsoft.com/office/powerpoint/2010/main" val="22056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6EFE77-251B-F949-A778-C011734B6ABE}"/>
              </a:ext>
            </a:extLst>
          </p:cNvPr>
          <p:cNvSpPr>
            <a:spLocks noGrp="1"/>
          </p:cNvSpPr>
          <p:nvPr>
            <p:ph type="pic" sz="quarter" idx="10"/>
          </p:nvPr>
        </p:nvSpPr>
        <p:spPr>
          <a:xfrm>
            <a:off x="0" y="0"/>
            <a:ext cx="4249271" cy="6795247"/>
          </a:xfrm>
          <a:prstGeom prst="rect">
            <a:avLst/>
          </a:prstGeom>
        </p:spPr>
        <p:txBody>
          <a:bodyPr/>
          <a:lstStyle/>
          <a:p>
            <a:endParaRPr lang="en-GB"/>
          </a:p>
        </p:txBody>
      </p:sp>
      <p:sp>
        <p:nvSpPr>
          <p:cNvPr id="10" name="Rectangle 9">
            <a:extLst>
              <a:ext uri="{FF2B5EF4-FFF2-40B4-BE49-F238E27FC236}">
                <a16:creationId xmlns:a16="http://schemas.microsoft.com/office/drawing/2014/main" id="{4EF2AAAF-F3F2-FD49-86C1-EAB65B1A3813}"/>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91E8721D-F600-8748-83E2-6F4C1890FCBD}"/>
              </a:ext>
            </a:extLst>
          </p:cNvPr>
          <p:cNvSpPr>
            <a:spLocks noGrp="1"/>
          </p:cNvSpPr>
          <p:nvPr>
            <p:ph type="title" hasCustomPrompt="1"/>
          </p:nvPr>
        </p:nvSpPr>
        <p:spPr>
          <a:xfrm>
            <a:off x="4565073" y="2448935"/>
            <a:ext cx="729355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63DBBB59-EFBB-6E43-AC14-66A813059DAD}"/>
              </a:ext>
            </a:extLst>
          </p:cNvPr>
          <p:cNvSpPr>
            <a:spLocks noGrp="1"/>
          </p:cNvSpPr>
          <p:nvPr>
            <p:ph type="body" sz="quarter" idx="11"/>
          </p:nvPr>
        </p:nvSpPr>
        <p:spPr>
          <a:xfrm>
            <a:off x="4565073" y="3506694"/>
            <a:ext cx="729355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92186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1" y="-1"/>
            <a:ext cx="12192000" cy="6858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3804060" y="886696"/>
            <a:ext cx="4583875" cy="612679"/>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879517" y="247330"/>
            <a:ext cx="6432963" cy="612680"/>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grpSp>
        <p:nvGrpSpPr>
          <p:cNvPr id="30" name="Group 29">
            <a:extLst>
              <a:ext uri="{FF2B5EF4-FFF2-40B4-BE49-F238E27FC236}">
                <a16:creationId xmlns:a16="http://schemas.microsoft.com/office/drawing/2014/main" id="{3465FE3C-F2E7-1F43-8E89-3FE518EDF9F4}"/>
              </a:ext>
            </a:extLst>
          </p:cNvPr>
          <p:cNvGrpSpPr/>
          <p:nvPr userDrawn="1"/>
        </p:nvGrpSpPr>
        <p:grpSpPr>
          <a:xfrm>
            <a:off x="1213420" y="1716744"/>
            <a:ext cx="9532195" cy="5131222"/>
            <a:chOff x="1531778" y="1344905"/>
            <a:chExt cx="9532195" cy="5131222"/>
          </a:xfrm>
        </p:grpSpPr>
        <p:pic>
          <p:nvPicPr>
            <p:cNvPr id="4" name="Picture 3" descr="A map of the world&#10;&#10;Description automatically generated with medium confidence">
              <a:extLst>
                <a:ext uri="{FF2B5EF4-FFF2-40B4-BE49-F238E27FC236}">
                  <a16:creationId xmlns:a16="http://schemas.microsoft.com/office/drawing/2014/main" id="{E932CF54-2DAA-E342-98A2-3E9C87C5E79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31778" y="1344905"/>
              <a:ext cx="9532195" cy="5131222"/>
            </a:xfrm>
            <a:prstGeom prst="rect">
              <a:avLst/>
            </a:prstGeom>
          </p:spPr>
        </p:pic>
        <p:grpSp>
          <p:nvGrpSpPr>
            <p:cNvPr id="5" name="Group 4">
              <a:extLst>
                <a:ext uri="{FF2B5EF4-FFF2-40B4-BE49-F238E27FC236}">
                  <a16:creationId xmlns:a16="http://schemas.microsoft.com/office/drawing/2014/main" id="{2A5CEA54-D8D0-144F-8B50-A15075817B88}"/>
                </a:ext>
              </a:extLst>
            </p:cNvPr>
            <p:cNvGrpSpPr/>
            <p:nvPr userDrawn="1"/>
          </p:nvGrpSpPr>
          <p:grpSpPr>
            <a:xfrm>
              <a:off x="4543467" y="2895144"/>
              <a:ext cx="4667275" cy="2282635"/>
              <a:chOff x="8631725" y="7259390"/>
              <a:chExt cx="8976547" cy="3885549"/>
            </a:xfrm>
          </p:grpSpPr>
          <p:sp>
            <p:nvSpPr>
              <p:cNvPr id="9" name="Shape 46">
                <a:extLst>
                  <a:ext uri="{FF2B5EF4-FFF2-40B4-BE49-F238E27FC236}">
                    <a16:creationId xmlns:a16="http://schemas.microsoft.com/office/drawing/2014/main" id="{C2166069-882D-A742-99D7-CC29834E8E6E}"/>
                  </a:ext>
                </a:extLst>
              </p:cNvPr>
              <p:cNvSpPr txBox="1">
                <a:spLocks noChangeArrowheads="1"/>
              </p:cNvSpPr>
              <p:nvPr userDrawn="1"/>
            </p:nvSpPr>
            <p:spPr bwMode="auto">
              <a:xfrm>
                <a:off x="8631725" y="9448201"/>
                <a:ext cx="1689622"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BRAZIL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0" name="Shape 46">
                <a:extLst>
                  <a:ext uri="{FF2B5EF4-FFF2-40B4-BE49-F238E27FC236}">
                    <a16:creationId xmlns:a16="http://schemas.microsoft.com/office/drawing/2014/main" id="{4218D1C5-1C12-4240-B7C7-DD0FCF205198}"/>
                  </a:ext>
                </a:extLst>
              </p:cNvPr>
              <p:cNvSpPr txBox="1">
                <a:spLocks noChangeArrowheads="1"/>
              </p:cNvSpPr>
              <p:nvPr userDrawn="1"/>
            </p:nvSpPr>
            <p:spPr bwMode="auto">
              <a:xfrm>
                <a:off x="9197531" y="7379318"/>
                <a:ext cx="2060607"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PORTUGAL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1" name="Shape 46">
                <a:extLst>
                  <a:ext uri="{FF2B5EF4-FFF2-40B4-BE49-F238E27FC236}">
                    <a16:creationId xmlns:a16="http://schemas.microsoft.com/office/drawing/2014/main" id="{FCFDA3E5-BD32-E54F-BD46-CDDD603468DA}"/>
                  </a:ext>
                </a:extLst>
              </p:cNvPr>
              <p:cNvSpPr txBox="1">
                <a:spLocks noChangeArrowheads="1"/>
              </p:cNvSpPr>
              <p:nvPr userDrawn="1"/>
            </p:nvSpPr>
            <p:spPr bwMode="auto">
              <a:xfrm>
                <a:off x="11424421" y="9374066"/>
                <a:ext cx="1867793"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UGANDA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2" name="Shape 46">
                <a:extLst>
                  <a:ext uri="{FF2B5EF4-FFF2-40B4-BE49-F238E27FC236}">
                    <a16:creationId xmlns:a16="http://schemas.microsoft.com/office/drawing/2014/main" id="{6C75D4CA-A20A-D04B-B6CB-49509B444949}"/>
                  </a:ext>
                </a:extLst>
              </p:cNvPr>
              <p:cNvSpPr txBox="1">
                <a:spLocks noChangeArrowheads="1"/>
              </p:cNvSpPr>
              <p:nvPr userDrawn="1"/>
            </p:nvSpPr>
            <p:spPr bwMode="auto">
              <a:xfrm>
                <a:off x="11377375" y="10578443"/>
                <a:ext cx="2000696"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TANZANIA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3" name="Shape 46">
                <a:extLst>
                  <a:ext uri="{FF2B5EF4-FFF2-40B4-BE49-F238E27FC236}">
                    <a16:creationId xmlns:a16="http://schemas.microsoft.com/office/drawing/2014/main" id="{5D9BFE1E-EB75-694F-B104-EA32262B70DF}"/>
                  </a:ext>
                </a:extLst>
              </p:cNvPr>
              <p:cNvSpPr txBox="1">
                <a:spLocks noChangeArrowheads="1"/>
              </p:cNvSpPr>
              <p:nvPr userDrawn="1"/>
            </p:nvSpPr>
            <p:spPr bwMode="auto">
              <a:xfrm>
                <a:off x="13117976" y="9547144"/>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KENYA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4" name="Shape 46">
                <a:extLst>
                  <a:ext uri="{FF2B5EF4-FFF2-40B4-BE49-F238E27FC236}">
                    <a16:creationId xmlns:a16="http://schemas.microsoft.com/office/drawing/2014/main" id="{7CEDCE2B-7A6E-514F-933D-895B16C16843}"/>
                  </a:ext>
                </a:extLst>
              </p:cNvPr>
              <p:cNvSpPr txBox="1">
                <a:spLocks noChangeArrowheads="1"/>
              </p:cNvSpPr>
              <p:nvPr userDrawn="1"/>
            </p:nvSpPr>
            <p:spPr bwMode="auto">
              <a:xfrm>
                <a:off x="13155527" y="8992297"/>
                <a:ext cx="2122581" cy="49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PAKISTAN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5" name="Shape 46">
                <a:extLst>
                  <a:ext uri="{FF2B5EF4-FFF2-40B4-BE49-F238E27FC236}">
                    <a16:creationId xmlns:a16="http://schemas.microsoft.com/office/drawing/2014/main" id="{F637D6A7-7509-B04C-9427-7797188BDDFC}"/>
                  </a:ext>
                </a:extLst>
              </p:cNvPr>
              <p:cNvSpPr txBox="1">
                <a:spLocks noChangeArrowheads="1"/>
              </p:cNvSpPr>
              <p:nvPr userDrawn="1"/>
            </p:nvSpPr>
            <p:spPr bwMode="auto">
              <a:xfrm>
                <a:off x="15447344" y="8035940"/>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INDIA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6" name="Shape 46">
                <a:extLst>
                  <a:ext uri="{FF2B5EF4-FFF2-40B4-BE49-F238E27FC236}">
                    <a16:creationId xmlns:a16="http://schemas.microsoft.com/office/drawing/2014/main" id="{9EB4DFC2-7B83-9B45-BE72-BA762D5E4693}"/>
                  </a:ext>
                </a:extLst>
              </p:cNvPr>
              <p:cNvSpPr txBox="1">
                <a:spLocks noChangeArrowheads="1"/>
              </p:cNvSpPr>
              <p:nvPr userDrawn="1"/>
            </p:nvSpPr>
            <p:spPr bwMode="auto">
              <a:xfrm>
                <a:off x="14925641" y="7259390"/>
                <a:ext cx="2682631" cy="70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KYRGYZSTAN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7" name="Shape 46">
                <a:extLst>
                  <a:ext uri="{FF2B5EF4-FFF2-40B4-BE49-F238E27FC236}">
                    <a16:creationId xmlns:a16="http://schemas.microsoft.com/office/drawing/2014/main" id="{E4A5A3C0-D224-B141-B3BF-E6E9A612EC8B}"/>
                  </a:ext>
                </a:extLst>
              </p:cNvPr>
              <p:cNvSpPr txBox="1">
                <a:spLocks noChangeArrowheads="1"/>
              </p:cNvSpPr>
              <p:nvPr userDrawn="1"/>
            </p:nvSpPr>
            <p:spPr bwMode="auto">
              <a:xfrm>
                <a:off x="12912493" y="7466835"/>
                <a:ext cx="2186610"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TAJIKISTAN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8" name="Shape 46">
                <a:extLst>
                  <a:ext uri="{FF2B5EF4-FFF2-40B4-BE49-F238E27FC236}">
                    <a16:creationId xmlns:a16="http://schemas.microsoft.com/office/drawing/2014/main" id="{C094DCF8-E662-1347-B3C9-33C420A2C102}"/>
                  </a:ext>
                </a:extLst>
              </p:cNvPr>
              <p:cNvSpPr txBox="1">
                <a:spLocks noChangeArrowheads="1"/>
              </p:cNvSpPr>
              <p:nvPr userDrawn="1"/>
            </p:nvSpPr>
            <p:spPr bwMode="auto">
              <a:xfrm>
                <a:off x="12509357" y="7881167"/>
                <a:ext cx="2362997" cy="55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AFGANISTAN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cxnSp>
            <p:nvCxnSpPr>
              <p:cNvPr id="19" name="Straight Connector 18">
                <a:extLst>
                  <a:ext uri="{FF2B5EF4-FFF2-40B4-BE49-F238E27FC236}">
                    <a16:creationId xmlns:a16="http://schemas.microsoft.com/office/drawing/2014/main" id="{07428048-F755-7C40-A6FF-69C065DD9810}"/>
                  </a:ext>
                </a:extLst>
              </p:cNvPr>
              <p:cNvCxnSpPr>
                <a:cxnSpLocks/>
              </p:cNvCxnSpPr>
              <p:nvPr userDrawn="1"/>
            </p:nvCxnSpPr>
            <p:spPr>
              <a:xfrm>
                <a:off x="11000948" y="7658293"/>
                <a:ext cx="0" cy="494514"/>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177627-BA21-334A-816A-8AD57BB1A6D6}"/>
                  </a:ext>
                </a:extLst>
              </p:cNvPr>
              <p:cNvCxnSpPr>
                <a:cxnSpLocks/>
              </p:cNvCxnSpPr>
              <p:nvPr userDrawn="1"/>
            </p:nvCxnSpPr>
            <p:spPr>
              <a:xfrm>
                <a:off x="8776644" y="9711493"/>
                <a:ext cx="0" cy="8395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CDD73A-5929-4A4F-B003-AE3E3C0F77C4}"/>
                  </a:ext>
                </a:extLst>
              </p:cNvPr>
              <p:cNvCxnSpPr>
                <a:cxnSpLocks/>
              </p:cNvCxnSpPr>
              <p:nvPr userDrawn="1"/>
            </p:nvCxnSpPr>
            <p:spPr>
              <a:xfrm>
                <a:off x="13025418" y="9638708"/>
                <a:ext cx="0" cy="44811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8E830-E6BD-9047-9AF5-25A75BF2F7BD}"/>
                  </a:ext>
                </a:extLst>
              </p:cNvPr>
              <p:cNvCxnSpPr>
                <a:cxnSpLocks/>
              </p:cNvCxnSpPr>
              <p:nvPr userDrawn="1"/>
            </p:nvCxnSpPr>
            <p:spPr>
              <a:xfrm>
                <a:off x="13091531" y="10435647"/>
                <a:ext cx="0" cy="61669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9112CA-4277-A247-BA0F-B0870851DD62}"/>
                  </a:ext>
                </a:extLst>
              </p:cNvPr>
              <p:cNvCxnSpPr>
                <a:cxnSpLocks/>
              </p:cNvCxnSpPr>
              <p:nvPr userDrawn="1"/>
            </p:nvCxnSpPr>
            <p:spPr>
              <a:xfrm>
                <a:off x="13329483" y="9830392"/>
                <a:ext cx="0" cy="36458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1C8175-6A1E-3045-AB9E-DCCA0AB1139D}"/>
                  </a:ext>
                </a:extLst>
              </p:cNvPr>
              <p:cNvCxnSpPr>
                <a:cxnSpLocks/>
              </p:cNvCxnSpPr>
              <p:nvPr userDrawn="1"/>
            </p:nvCxnSpPr>
            <p:spPr>
              <a:xfrm>
                <a:off x="14885577" y="8826020"/>
                <a:ext cx="0" cy="63795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95C20B-A74A-E44D-A061-D91BCE579043}"/>
                  </a:ext>
                </a:extLst>
              </p:cNvPr>
              <p:cNvCxnSpPr>
                <a:cxnSpLocks/>
              </p:cNvCxnSpPr>
              <p:nvPr userDrawn="1"/>
            </p:nvCxnSpPr>
            <p:spPr>
              <a:xfrm>
                <a:off x="14653573" y="8152807"/>
                <a:ext cx="0" cy="35107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0E4C0D-DECD-ED47-AD56-254ABDF63026}"/>
                  </a:ext>
                </a:extLst>
              </p:cNvPr>
              <p:cNvCxnSpPr>
                <a:cxnSpLocks/>
              </p:cNvCxnSpPr>
              <p:nvPr userDrawn="1"/>
            </p:nvCxnSpPr>
            <p:spPr>
              <a:xfrm>
                <a:off x="15644194" y="8328344"/>
                <a:ext cx="0" cy="73010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289C25-82DB-8146-A951-38FAA7FFDD14}"/>
                  </a:ext>
                </a:extLst>
              </p:cNvPr>
              <p:cNvCxnSpPr>
                <a:cxnSpLocks/>
              </p:cNvCxnSpPr>
              <p:nvPr userDrawn="1"/>
            </p:nvCxnSpPr>
            <p:spPr>
              <a:xfrm>
                <a:off x="14885577" y="7744613"/>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C9C108-BA03-DD4D-AB90-611FFC318A40}"/>
                  </a:ext>
                </a:extLst>
              </p:cNvPr>
              <p:cNvCxnSpPr>
                <a:cxnSpLocks/>
              </p:cNvCxnSpPr>
              <p:nvPr userDrawn="1"/>
            </p:nvCxnSpPr>
            <p:spPr>
              <a:xfrm>
                <a:off x="15101065" y="7539215"/>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1" name="Picture 30" descr="Logo&#10;&#10;Description automatically generated with medium confidence">
            <a:extLst>
              <a:ext uri="{FF2B5EF4-FFF2-40B4-BE49-F238E27FC236}">
                <a16:creationId xmlns:a16="http://schemas.microsoft.com/office/drawing/2014/main" id="{EA4FDAFD-C7D5-1545-9120-64BE51CA4C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52062" y="6361410"/>
            <a:ext cx="939938" cy="486556"/>
          </a:xfrm>
          <a:prstGeom prst="rect">
            <a:avLst/>
          </a:prstGeom>
        </p:spPr>
      </p:pic>
    </p:spTree>
    <p:extLst>
      <p:ext uri="{BB962C8B-B14F-4D97-AF65-F5344CB8AC3E}">
        <p14:creationId xmlns:p14="http://schemas.microsoft.com/office/powerpoint/2010/main" val="4256132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D56667-D82A-8F48-9B2B-71F2B3C3D207}"/>
              </a:ext>
            </a:extLst>
          </p:cNvPr>
          <p:cNvSpPr>
            <a:spLocks noGrp="1"/>
          </p:cNvSpPr>
          <p:nvPr>
            <p:ph type="pic" sz="quarter" idx="10"/>
          </p:nvPr>
        </p:nvSpPr>
        <p:spPr>
          <a:xfrm>
            <a:off x="1" y="0"/>
            <a:ext cx="6096000" cy="6858000"/>
          </a:xfrm>
          <a:prstGeom prst="rect">
            <a:avLst/>
          </a:prstGeom>
        </p:spPr>
        <p:txBody>
          <a:bodyPr/>
          <a:lstStyle/>
          <a:p>
            <a:endParaRPr lang="en-GB"/>
          </a:p>
        </p:txBody>
      </p:sp>
      <p:sp>
        <p:nvSpPr>
          <p:cNvPr id="17" name="Text Placeholder 15">
            <a:extLst>
              <a:ext uri="{FF2B5EF4-FFF2-40B4-BE49-F238E27FC236}">
                <a16:creationId xmlns:a16="http://schemas.microsoft.com/office/drawing/2014/main" id="{64438F9E-7296-8446-AC7C-B1C157A4BA9B}"/>
              </a:ext>
            </a:extLst>
          </p:cNvPr>
          <p:cNvSpPr>
            <a:spLocks noGrp="1"/>
          </p:cNvSpPr>
          <p:nvPr>
            <p:ph type="body" sz="quarter" idx="11" hasCustomPrompt="1"/>
          </p:nvPr>
        </p:nvSpPr>
        <p:spPr>
          <a:xfrm>
            <a:off x="6551034" y="1358807"/>
            <a:ext cx="5065233"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2887485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533618"/>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70845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8FCBA-662A-E042-93EF-423207FDE69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457852"/>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chemeClr val="bg1"/>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solidFill>
                  <a:schemeClr val="bg1"/>
                </a:solidFill>
                <a:latin typeface="CORESANSG-EXTRALIGHT" panose="020B0203030302020202" pitchFamily="34" charset="77"/>
              </a:defRPr>
            </a:lvl1pPr>
            <a:lvl2pPr marL="457200" indent="0">
              <a:buNone/>
              <a:defRPr b="0" i="0">
                <a:solidFill>
                  <a:schemeClr val="bg1"/>
                </a:solidFill>
                <a:latin typeface="CORESANSG-EXTRALIGHT" panose="020B0203030302020202" pitchFamily="34" charset="77"/>
              </a:defRPr>
            </a:lvl2pPr>
            <a:lvl3pPr marL="914400" indent="0">
              <a:buNone/>
              <a:defRPr b="0" i="0">
                <a:solidFill>
                  <a:schemeClr val="bg1"/>
                </a:solidFill>
                <a:latin typeface="CORESANSG-EXTRALIGHT" panose="020B0203030302020202" pitchFamily="34" charset="77"/>
              </a:defRPr>
            </a:lvl3pPr>
            <a:lvl4pPr marL="1371600" indent="0">
              <a:buNone/>
              <a:defRPr b="0" i="0">
                <a:solidFill>
                  <a:schemeClr val="bg1"/>
                </a:solidFill>
                <a:latin typeface="CORESANSG-EXTRALIGHT" panose="020B0203030302020202" pitchFamily="34" charset="77"/>
              </a:defRPr>
            </a:lvl4pPr>
            <a:lvl5pPr marL="1828800" indent="0">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Logo&#10;&#10;Description automatically generated with medium confidence">
            <a:extLst>
              <a:ext uri="{FF2B5EF4-FFF2-40B4-BE49-F238E27FC236}">
                <a16:creationId xmlns:a16="http://schemas.microsoft.com/office/drawing/2014/main" id="{29D41042-9A1A-0547-8280-C261BFCEDF4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52062" y="6371444"/>
            <a:ext cx="939938" cy="486556"/>
          </a:xfrm>
          <a:prstGeom prst="rect">
            <a:avLst/>
          </a:prstGeom>
        </p:spPr>
      </p:pic>
    </p:spTree>
    <p:extLst>
      <p:ext uri="{BB962C8B-B14F-4D97-AF65-F5344CB8AC3E}">
        <p14:creationId xmlns:p14="http://schemas.microsoft.com/office/powerpoint/2010/main" val="2441789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1939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person, crowd&#10;&#10;Description automatically generated">
            <a:extLst>
              <a:ext uri="{FF2B5EF4-FFF2-40B4-BE49-F238E27FC236}">
                <a16:creationId xmlns:a16="http://schemas.microsoft.com/office/drawing/2014/main" id="{EC460967-F580-654F-A07F-DDB8CFDA47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2298" y="-1"/>
            <a:ext cx="12204298" cy="6858000"/>
          </a:xfrm>
          <a:prstGeom prst="rect">
            <a:avLst/>
          </a:prstGeom>
        </p:spPr>
      </p:pic>
      <p:sp>
        <p:nvSpPr>
          <p:cNvPr id="10" name="Rectangle 9">
            <a:extLst>
              <a:ext uri="{FF2B5EF4-FFF2-40B4-BE49-F238E27FC236}">
                <a16:creationId xmlns:a16="http://schemas.microsoft.com/office/drawing/2014/main" id="{9D4439F4-2C2F-6D41-BC13-16F73169B7FD}"/>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sp>
        <p:nvSpPr>
          <p:cNvPr id="2" name="TextBox 1">
            <a:extLst>
              <a:ext uri="{FF2B5EF4-FFF2-40B4-BE49-F238E27FC236}">
                <a16:creationId xmlns:a16="http://schemas.microsoft.com/office/drawing/2014/main" id="{A25C1E5D-CA9E-DE4B-9725-C0009D0AEC7E}"/>
              </a:ext>
            </a:extLst>
          </p:cNvPr>
          <p:cNvSpPr txBox="1"/>
          <p:nvPr userDrawn="1"/>
        </p:nvSpPr>
        <p:spPr>
          <a:xfrm>
            <a:off x="9130553" y="2869921"/>
            <a:ext cx="1628589" cy="523220"/>
          </a:xfrm>
          <a:prstGeom prst="rect">
            <a:avLst/>
          </a:prstGeom>
          <a:noFill/>
        </p:spPr>
        <p:txBody>
          <a:bodyPr wrap="square" rtlCol="0">
            <a:spAutoFit/>
          </a:bodyPr>
          <a:lstStyle/>
          <a:p>
            <a:pPr algn="r"/>
            <a:r>
              <a:rPr lang="en-GB" sz="2800" b="0" i="0">
                <a:solidFill>
                  <a:schemeClr val="accent2"/>
                </a:solidFill>
                <a:latin typeface="Montserrat" pitchFamily="2" charset="77"/>
              </a:rPr>
              <a:t>INDIA</a:t>
            </a:r>
          </a:p>
        </p:txBody>
      </p:sp>
      <p:pic>
        <p:nvPicPr>
          <p:cNvPr id="9" name="Picture 8" descr="Logo&#10;&#10;Description automatically generated">
            <a:extLst>
              <a:ext uri="{FF2B5EF4-FFF2-40B4-BE49-F238E27FC236}">
                <a16:creationId xmlns:a16="http://schemas.microsoft.com/office/drawing/2014/main" id="{9049C562-617B-A24D-9C7F-CA97C32A5CC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17448"/>
          <a:stretch/>
        </p:blipFill>
        <p:spPr>
          <a:xfrm>
            <a:off x="5456724" y="89644"/>
            <a:ext cx="5953311" cy="3122358"/>
          </a:xfrm>
          <a:prstGeom prst="rect">
            <a:avLst/>
          </a:prstGeom>
        </p:spPr>
      </p:pic>
    </p:spTree>
    <p:extLst>
      <p:ext uri="{BB962C8B-B14F-4D97-AF65-F5344CB8AC3E}">
        <p14:creationId xmlns:p14="http://schemas.microsoft.com/office/powerpoint/2010/main" val="365223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a:extLst>
              <a:ext uri="{FF2B5EF4-FFF2-40B4-BE49-F238E27FC236}">
                <a16:creationId xmlns:a16="http://schemas.microsoft.com/office/drawing/2014/main" id="{FDB72C57-A7DF-1F44-92F5-45D0D8D9B1AC}"/>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9849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85446AF-92AD-8D45-AFC4-12705029EE14}"/>
              </a:ext>
            </a:extLst>
          </p:cNvPr>
          <p:cNvSpPr>
            <a:spLocks noGrp="1"/>
          </p:cNvSpPr>
          <p:nvPr>
            <p:ph type="title" hasCustomPrompt="1"/>
          </p:nvPr>
        </p:nvSpPr>
        <p:spPr>
          <a:xfrm>
            <a:off x="2317701" y="23155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8" name="Text Placeholder 15">
            <a:extLst>
              <a:ext uri="{FF2B5EF4-FFF2-40B4-BE49-F238E27FC236}">
                <a16:creationId xmlns:a16="http://schemas.microsoft.com/office/drawing/2014/main" id="{0B0B187F-F8A6-9943-85A6-24D5A2199434}"/>
              </a:ext>
            </a:extLst>
          </p:cNvPr>
          <p:cNvSpPr>
            <a:spLocks noGrp="1"/>
          </p:cNvSpPr>
          <p:nvPr>
            <p:ph type="body" sz="quarter" idx="11"/>
          </p:nvPr>
        </p:nvSpPr>
        <p:spPr>
          <a:xfrm>
            <a:off x="2317701" y="33733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Picture 9">
            <a:extLst>
              <a:ext uri="{FF2B5EF4-FFF2-40B4-BE49-F238E27FC236}">
                <a16:creationId xmlns:a16="http://schemas.microsoft.com/office/drawing/2014/main" id="{F16E004E-BC6F-6C42-A06D-00CBCBAC7DF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3019426"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07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251A524D-A2E3-8F49-BC23-26F7144940D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3019427"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5">
            <a:extLst>
              <a:ext uri="{FF2B5EF4-FFF2-40B4-BE49-F238E27FC236}">
                <a16:creationId xmlns:a16="http://schemas.microsoft.com/office/drawing/2014/main" id="{0F4AEA87-0449-924B-B5C4-E39CF4939A5D}"/>
              </a:ext>
            </a:extLst>
          </p:cNvPr>
          <p:cNvSpPr>
            <a:spLocks noGrp="1"/>
          </p:cNvSpPr>
          <p:nvPr>
            <p:ph type="body" sz="quarter" idx="11" hasCustomPrompt="1"/>
          </p:nvPr>
        </p:nvSpPr>
        <p:spPr>
          <a:xfrm>
            <a:off x="2605568" y="1204336"/>
            <a:ext cx="7554432"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3456160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5">
            <a:extLst>
              <a:ext uri="{FF2B5EF4-FFF2-40B4-BE49-F238E27FC236}">
                <a16:creationId xmlns:a16="http://schemas.microsoft.com/office/drawing/2014/main" id="{625E8761-01E3-624D-AE82-0593E4C6C134}"/>
              </a:ext>
            </a:extLst>
          </p:cNvPr>
          <p:cNvSpPr/>
          <p:nvPr userDrawn="1"/>
        </p:nvSpPr>
        <p:spPr>
          <a:xfrm>
            <a:off x="1" y="6819616"/>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1075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C97720-B7BD-BF44-90F3-96A2B4082A37}"/>
              </a:ext>
            </a:extLst>
          </p:cNvPr>
          <p:cNvSpPr/>
          <p:nvPr userDrawn="1"/>
        </p:nvSpPr>
        <p:spPr>
          <a:xfrm>
            <a:off x="1588" y="5296694"/>
            <a:ext cx="12188825" cy="1561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11" name="Rectangle 10">
            <a:extLst>
              <a:ext uri="{FF2B5EF4-FFF2-40B4-BE49-F238E27FC236}">
                <a16:creationId xmlns:a16="http://schemas.microsoft.com/office/drawing/2014/main" id="{C62B4553-3E95-D34C-AD97-927143CE8D1D}"/>
              </a:ext>
            </a:extLst>
          </p:cNvPr>
          <p:cNvSpPr/>
          <p:nvPr userDrawn="1"/>
        </p:nvSpPr>
        <p:spPr>
          <a:xfrm rot="18900000">
            <a:off x="5898357" y="5099844"/>
            <a:ext cx="395288"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a:p>
        </p:txBody>
      </p:sp>
      <p:sp>
        <p:nvSpPr>
          <p:cNvPr id="13" name="Title Placeholder 1">
            <a:extLst>
              <a:ext uri="{FF2B5EF4-FFF2-40B4-BE49-F238E27FC236}">
                <a16:creationId xmlns:a16="http://schemas.microsoft.com/office/drawing/2014/main" id="{0DC5D6C6-3017-8B4D-866E-C53B88226B6B}"/>
              </a:ext>
            </a:extLst>
          </p:cNvPr>
          <p:cNvSpPr>
            <a:spLocks noGrp="1"/>
          </p:cNvSpPr>
          <p:nvPr>
            <p:ph type="title" hasCustomPrompt="1"/>
          </p:nvPr>
        </p:nvSpPr>
        <p:spPr>
          <a:xfrm>
            <a:off x="2088179" y="1281001"/>
            <a:ext cx="8574665" cy="808616"/>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B8B45D98-F0C0-A048-A5CF-2D7349365ACC}"/>
              </a:ext>
            </a:extLst>
          </p:cNvPr>
          <p:cNvSpPr>
            <a:spLocks noGrp="1"/>
          </p:cNvSpPr>
          <p:nvPr>
            <p:ph type="body" sz="quarter" idx="11"/>
          </p:nvPr>
        </p:nvSpPr>
        <p:spPr>
          <a:xfrm>
            <a:off x="2088179" y="2338760"/>
            <a:ext cx="857466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15">
            <a:extLst>
              <a:ext uri="{FF2B5EF4-FFF2-40B4-BE49-F238E27FC236}">
                <a16:creationId xmlns:a16="http://schemas.microsoft.com/office/drawing/2014/main" id="{5602AA0A-7619-6344-B4A1-01FE0974A08B}"/>
              </a:ext>
            </a:extLst>
          </p:cNvPr>
          <p:cNvSpPr>
            <a:spLocks noGrp="1"/>
          </p:cNvSpPr>
          <p:nvPr>
            <p:ph type="body" sz="quarter" idx="12"/>
          </p:nvPr>
        </p:nvSpPr>
        <p:spPr>
          <a:xfrm>
            <a:off x="1977931" y="5810405"/>
            <a:ext cx="8574665" cy="605371"/>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pic>
        <p:nvPicPr>
          <p:cNvPr id="9" name="Graphic 28">
            <a:extLst>
              <a:ext uri="{FF2B5EF4-FFF2-40B4-BE49-F238E27FC236}">
                <a16:creationId xmlns:a16="http://schemas.microsoft.com/office/drawing/2014/main" id="{14F88AE9-EC81-F845-83E2-47B4A381D26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7672" y="6340634"/>
            <a:ext cx="827569" cy="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570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2C332D6-EF38-9947-B82A-65F648C7B8DA}"/>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645112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1748311-DEFC-7745-8F40-43632CAE9560}"/>
              </a:ext>
            </a:extLst>
          </p:cNvPr>
          <p:cNvSpPr>
            <a:spLocks noGrp="1"/>
          </p:cNvSpPr>
          <p:nvPr>
            <p:ph type="body" sz="quarter" idx="11"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3608367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D1B0B01-0404-A142-B21E-1AC226B64A2E}"/>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2849120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1520301A-5F9E-7D48-AE9C-EAAA865F4E72}"/>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1531676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82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group of people walking on a dirt road in the mountains&#10;&#10;Description automatically generated with medium confidence">
            <a:extLst>
              <a:ext uri="{FF2B5EF4-FFF2-40B4-BE49-F238E27FC236}">
                <a16:creationId xmlns:a16="http://schemas.microsoft.com/office/drawing/2014/main" id="{53D31241-7B92-BD4D-8D2E-845FF6F2CBE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5BA2E22-5F37-F44B-9726-9EA8AF5904F4}"/>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55606" y="3687031"/>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55606" y="4985015"/>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B4274788-E021-D94E-8A5F-8F3B0D99B27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390503" y="-56849"/>
            <a:ext cx="5961052" cy="3787200"/>
          </a:xfrm>
          <a:prstGeom prst="rect">
            <a:avLst/>
          </a:prstGeom>
        </p:spPr>
      </p:pic>
      <p:sp>
        <p:nvSpPr>
          <p:cNvPr id="6" name="TextBox 5">
            <a:extLst>
              <a:ext uri="{FF2B5EF4-FFF2-40B4-BE49-F238E27FC236}">
                <a16:creationId xmlns:a16="http://schemas.microsoft.com/office/drawing/2014/main" id="{DB497AD5-C92F-6A49-BE1B-33498490F64F}"/>
              </a:ext>
            </a:extLst>
          </p:cNvPr>
          <p:cNvSpPr txBox="1"/>
          <p:nvPr userDrawn="1"/>
        </p:nvSpPr>
        <p:spPr>
          <a:xfrm>
            <a:off x="7480299" y="2758500"/>
            <a:ext cx="3264648" cy="461665"/>
          </a:xfrm>
          <a:prstGeom prst="rect">
            <a:avLst/>
          </a:prstGeom>
          <a:noFill/>
        </p:spPr>
        <p:txBody>
          <a:bodyPr wrap="square" rtlCol="0">
            <a:spAutoFit/>
          </a:bodyPr>
          <a:lstStyle/>
          <a:p>
            <a:pPr algn="r"/>
            <a:r>
              <a:rPr lang="en-GB" sz="2400" b="0" i="0">
                <a:solidFill>
                  <a:schemeClr val="accent5"/>
                </a:solidFill>
                <a:latin typeface="Montserrat" pitchFamily="2" charset="77"/>
              </a:rPr>
              <a:t>AFGHANISTAN</a:t>
            </a:r>
          </a:p>
        </p:txBody>
      </p:sp>
    </p:spTree>
    <p:extLst>
      <p:ext uri="{BB962C8B-B14F-4D97-AF65-F5344CB8AC3E}">
        <p14:creationId xmlns:p14="http://schemas.microsoft.com/office/powerpoint/2010/main" val="1399096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5B500A-F68C-6F46-B929-00FBCCF7EB87}"/>
              </a:ext>
            </a:extLst>
          </p:cNvPr>
          <p:cNvSpPr/>
          <p:nvPr userDrawn="1"/>
        </p:nvSpPr>
        <p:spPr>
          <a:xfrm>
            <a:off x="10958945" y="6109855"/>
            <a:ext cx="1233055"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E26FA61-626D-554B-8B69-D5CBB2B9C9A4}"/>
              </a:ext>
            </a:extLst>
          </p:cNvPr>
          <p:cNvSpPr txBox="1"/>
          <p:nvPr userDrawn="1"/>
        </p:nvSpPr>
        <p:spPr>
          <a:xfrm>
            <a:off x="2221982" y="2587768"/>
            <a:ext cx="7761249" cy="954107"/>
          </a:xfrm>
          <a:prstGeom prst="rect">
            <a:avLst/>
          </a:prstGeom>
          <a:noFill/>
        </p:spPr>
        <p:txBody>
          <a:bodyPr wrap="square" rtlCol="0">
            <a:spAutoFit/>
          </a:bodyPr>
          <a:lstStyle/>
          <a:p>
            <a:pPr algn="ctr"/>
            <a:r>
              <a:rPr lang="en-GB" sz="2800" b="1" i="0" dirty="0">
                <a:solidFill>
                  <a:srgbClr val="00B0F0"/>
                </a:solidFill>
                <a:latin typeface="Montserrat ExtraBold" pitchFamily="2" charset="77"/>
              </a:rPr>
              <a:t>WITH MANY THANKS TO OUR</a:t>
            </a:r>
            <a:br>
              <a:rPr lang="en-GB" sz="2800" b="1" i="0" dirty="0">
                <a:solidFill>
                  <a:srgbClr val="00B0F0"/>
                </a:solidFill>
                <a:latin typeface="Montserrat ExtraBold" pitchFamily="2" charset="77"/>
              </a:rPr>
            </a:br>
            <a:r>
              <a:rPr lang="en-GB" sz="2800" b="1" i="0" dirty="0">
                <a:solidFill>
                  <a:srgbClr val="00B0F0"/>
                </a:solidFill>
                <a:latin typeface="Montserrat ExtraBold" pitchFamily="2" charset="77"/>
              </a:rPr>
              <a:t> GLOBAL COALITION OF PARTNERS</a:t>
            </a:r>
          </a:p>
        </p:txBody>
      </p:sp>
      <p:pic>
        <p:nvPicPr>
          <p:cNvPr id="7" name="Picture 6" descr="A picture containing text, window&#10;&#10;Description automatically generated">
            <a:extLst>
              <a:ext uri="{FF2B5EF4-FFF2-40B4-BE49-F238E27FC236}">
                <a16:creationId xmlns:a16="http://schemas.microsoft.com/office/drawing/2014/main" id="{C06047AE-4A32-7A4C-A6BF-6BAA5D8421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87560" y="501388"/>
            <a:ext cx="3030099" cy="1568522"/>
          </a:xfrm>
          <a:prstGeom prst="rect">
            <a:avLst/>
          </a:prstGeom>
        </p:spPr>
      </p:pic>
      <p:pic>
        <p:nvPicPr>
          <p:cNvPr id="6" name="Picture 5" descr="Background pattern&#10;&#10;Description automatically generated with low confidence">
            <a:extLst>
              <a:ext uri="{FF2B5EF4-FFF2-40B4-BE49-F238E27FC236}">
                <a16:creationId xmlns:a16="http://schemas.microsoft.com/office/drawing/2014/main" id="{25E482A2-E141-7145-9AE8-E1924AEDC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3594" y="4059733"/>
            <a:ext cx="2250911" cy="946035"/>
          </a:xfrm>
          <a:prstGeom prst="rect">
            <a:avLst/>
          </a:prstGeom>
        </p:spPr>
      </p:pic>
      <p:pic>
        <p:nvPicPr>
          <p:cNvPr id="10" name="Picture 9" descr="A group of logos&#10;&#10;Description automatically generated with low confidence">
            <a:extLst>
              <a:ext uri="{FF2B5EF4-FFF2-40B4-BE49-F238E27FC236}">
                <a16:creationId xmlns:a16="http://schemas.microsoft.com/office/drawing/2014/main" id="{6A69E092-6093-2446-A934-DD14955979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1185" y="4532750"/>
            <a:ext cx="10562845" cy="2138332"/>
          </a:xfrm>
          <a:prstGeom prst="rect">
            <a:avLst/>
          </a:prstGeom>
        </p:spPr>
      </p:pic>
    </p:spTree>
    <p:extLst>
      <p:ext uri="{BB962C8B-B14F-4D97-AF65-F5344CB8AC3E}">
        <p14:creationId xmlns:p14="http://schemas.microsoft.com/office/powerpoint/2010/main" val="3690565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8551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643622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9F5D-9D46-AA4D-8CDC-0BFE1A013B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PT"/>
          </a:p>
        </p:txBody>
      </p:sp>
      <p:sp>
        <p:nvSpPr>
          <p:cNvPr id="3" name="Subtitle 2">
            <a:extLst>
              <a:ext uri="{FF2B5EF4-FFF2-40B4-BE49-F238E27FC236}">
                <a16:creationId xmlns:a16="http://schemas.microsoft.com/office/drawing/2014/main" id="{858CE58D-C943-5140-827F-5A3F8E444E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T"/>
          </a:p>
        </p:txBody>
      </p:sp>
      <p:sp>
        <p:nvSpPr>
          <p:cNvPr id="4" name="Date Placeholder 3">
            <a:extLst>
              <a:ext uri="{FF2B5EF4-FFF2-40B4-BE49-F238E27FC236}">
                <a16:creationId xmlns:a16="http://schemas.microsoft.com/office/drawing/2014/main" id="{03310848-F603-8443-B8BB-FD922CB5E066}"/>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5" name="Footer Placeholder 4">
            <a:extLst>
              <a:ext uri="{FF2B5EF4-FFF2-40B4-BE49-F238E27FC236}">
                <a16:creationId xmlns:a16="http://schemas.microsoft.com/office/drawing/2014/main" id="{64F88644-F744-D040-814C-CCA8F5494BCC}"/>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DA5CC2DC-964C-854C-B684-FE8426FA0059}"/>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3242277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B523-9F6A-0B4B-80A3-35516CBC282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A3D89E40-19DC-334E-A20F-0301137613B6}"/>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53573DAF-D702-0F48-9B9B-B4E141B6E8F5}"/>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5" name="Footer Placeholder 4">
            <a:extLst>
              <a:ext uri="{FF2B5EF4-FFF2-40B4-BE49-F238E27FC236}">
                <a16:creationId xmlns:a16="http://schemas.microsoft.com/office/drawing/2014/main" id="{765CE5B2-A339-C540-8BCE-389AE18AE6CD}"/>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7398691D-B47A-B642-A7BE-9EBC04A57A0D}"/>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676060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53D0-15EC-EE45-80EA-A3D55C0A58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FF10A625-762E-2E49-ACDD-C60E2F7628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A99CD3-EC53-6745-A0BA-CECACBD5AE70}"/>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5" name="Footer Placeholder 4">
            <a:extLst>
              <a:ext uri="{FF2B5EF4-FFF2-40B4-BE49-F238E27FC236}">
                <a16:creationId xmlns:a16="http://schemas.microsoft.com/office/drawing/2014/main" id="{D250EC46-9BDA-CF47-BCA1-92387BC83B24}"/>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132E372A-47EC-8C4B-8A9B-F286F867CD1B}"/>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3747867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A1D4-95DC-2C4D-B72C-1F6020B9B87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13EE42DC-6752-5F4D-9693-E613A82E3FD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D018511C-A9A3-B64E-A315-B3E6E9A87EB6}"/>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Date Placeholder 4">
            <a:extLst>
              <a:ext uri="{FF2B5EF4-FFF2-40B4-BE49-F238E27FC236}">
                <a16:creationId xmlns:a16="http://schemas.microsoft.com/office/drawing/2014/main" id="{098D80C8-B730-8A4C-A1B6-7DB5524661E9}"/>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6" name="Footer Placeholder 5">
            <a:extLst>
              <a:ext uri="{FF2B5EF4-FFF2-40B4-BE49-F238E27FC236}">
                <a16:creationId xmlns:a16="http://schemas.microsoft.com/office/drawing/2014/main" id="{829A0D27-B796-5E4D-B564-920AD588F1A4}"/>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7" name="Slide Number Placeholder 6">
            <a:extLst>
              <a:ext uri="{FF2B5EF4-FFF2-40B4-BE49-F238E27FC236}">
                <a16:creationId xmlns:a16="http://schemas.microsoft.com/office/drawing/2014/main" id="{38C656CF-AA0D-B549-AB06-FF1D063D967C}"/>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2074293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14C7-F70B-B143-A211-496D59BD953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PT"/>
          </a:p>
        </p:txBody>
      </p:sp>
      <p:sp>
        <p:nvSpPr>
          <p:cNvPr id="3" name="Text Placeholder 2">
            <a:extLst>
              <a:ext uri="{FF2B5EF4-FFF2-40B4-BE49-F238E27FC236}">
                <a16:creationId xmlns:a16="http://schemas.microsoft.com/office/drawing/2014/main" id="{686EF375-0EC2-924D-B54C-7FAC527295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94C3F0-04E3-AB49-B5DA-2A7D3EFDF4EE}"/>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Text Placeholder 4">
            <a:extLst>
              <a:ext uri="{FF2B5EF4-FFF2-40B4-BE49-F238E27FC236}">
                <a16:creationId xmlns:a16="http://schemas.microsoft.com/office/drawing/2014/main" id="{8CC7EBC3-21C9-F447-8140-ECFFCCF72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AA691-9897-E141-83D1-2AB6906F04CD}"/>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Date Placeholder 6">
            <a:extLst>
              <a:ext uri="{FF2B5EF4-FFF2-40B4-BE49-F238E27FC236}">
                <a16:creationId xmlns:a16="http://schemas.microsoft.com/office/drawing/2014/main" id="{2E5FC3E3-CE08-B74E-BFC1-3664EC7DE11F}"/>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8" name="Footer Placeholder 7">
            <a:extLst>
              <a:ext uri="{FF2B5EF4-FFF2-40B4-BE49-F238E27FC236}">
                <a16:creationId xmlns:a16="http://schemas.microsoft.com/office/drawing/2014/main" id="{B4FF8D10-FB30-8E4E-8FD5-D150230D311C}"/>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9" name="Slide Number Placeholder 8">
            <a:extLst>
              <a:ext uri="{FF2B5EF4-FFF2-40B4-BE49-F238E27FC236}">
                <a16:creationId xmlns:a16="http://schemas.microsoft.com/office/drawing/2014/main" id="{3C76B452-1944-0D40-9792-25AF827ED0C0}"/>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1422060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CC4F-7995-EC43-BE4A-A226FCC4869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Date Placeholder 2">
            <a:extLst>
              <a:ext uri="{FF2B5EF4-FFF2-40B4-BE49-F238E27FC236}">
                <a16:creationId xmlns:a16="http://schemas.microsoft.com/office/drawing/2014/main" id="{731452CA-B6E7-6A4A-A7C4-474692FF9A00}"/>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4" name="Footer Placeholder 3">
            <a:extLst>
              <a:ext uri="{FF2B5EF4-FFF2-40B4-BE49-F238E27FC236}">
                <a16:creationId xmlns:a16="http://schemas.microsoft.com/office/drawing/2014/main" id="{9D343F17-A323-4648-8C80-16BB7E03D921}"/>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5" name="Slide Number Placeholder 4">
            <a:extLst>
              <a:ext uri="{FF2B5EF4-FFF2-40B4-BE49-F238E27FC236}">
                <a16:creationId xmlns:a16="http://schemas.microsoft.com/office/drawing/2014/main" id="{27844A13-B856-0644-9C46-BFDD97EFBB1C}"/>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3265719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0962A-968A-4C42-96B3-0383B1005461}"/>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3" name="Footer Placeholder 2">
            <a:extLst>
              <a:ext uri="{FF2B5EF4-FFF2-40B4-BE49-F238E27FC236}">
                <a16:creationId xmlns:a16="http://schemas.microsoft.com/office/drawing/2014/main" id="{378639EF-FE76-804C-86DE-8F14FAE47663}"/>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4" name="Slide Number Placeholder 3">
            <a:extLst>
              <a:ext uri="{FF2B5EF4-FFF2-40B4-BE49-F238E27FC236}">
                <a16:creationId xmlns:a16="http://schemas.microsoft.com/office/drawing/2014/main" id="{84E076D2-CFAA-1547-9F1A-A0D12A1ABCAE}"/>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7772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group of kids looking at a computer&#10;&#10;Description automatically generated with medium confidence">
            <a:extLst>
              <a:ext uri="{FF2B5EF4-FFF2-40B4-BE49-F238E27FC236}">
                <a16:creationId xmlns:a16="http://schemas.microsoft.com/office/drawing/2014/main" id="{A79A1703-292E-FE4E-A25F-C8EDF3E6909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25663"/>
            <a:ext cx="12192000" cy="6983663"/>
          </a:xfrm>
          <a:prstGeom prst="rect">
            <a:avLst/>
          </a:prstGeom>
        </p:spPr>
      </p:pic>
      <p:sp>
        <p:nvSpPr>
          <p:cNvPr id="8" name="Rectangle 7">
            <a:extLst>
              <a:ext uri="{FF2B5EF4-FFF2-40B4-BE49-F238E27FC236}">
                <a16:creationId xmlns:a16="http://schemas.microsoft.com/office/drawing/2014/main" id="{EE642404-C194-744E-AA0C-B611A4CF4ACA}"/>
              </a:ext>
            </a:extLst>
          </p:cNvPr>
          <p:cNvSpPr/>
          <p:nvPr userDrawn="1"/>
        </p:nvSpPr>
        <p:spPr>
          <a:xfrm>
            <a:off x="4032435" y="-95135"/>
            <a:ext cx="8159566"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62838" y="3236595"/>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62838" y="4534579"/>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105"/>
          <a:stretch/>
        </p:blipFill>
        <p:spPr>
          <a:xfrm>
            <a:off x="5659446" y="-258032"/>
            <a:ext cx="5953311" cy="3362258"/>
          </a:xfrm>
          <a:prstGeom prst="rect">
            <a:avLst/>
          </a:prstGeom>
        </p:spPr>
      </p:pic>
      <p:sp>
        <p:nvSpPr>
          <p:cNvPr id="10" name="TextBox 9">
            <a:extLst>
              <a:ext uri="{FF2B5EF4-FFF2-40B4-BE49-F238E27FC236}">
                <a16:creationId xmlns:a16="http://schemas.microsoft.com/office/drawing/2014/main" id="{04DBAFBD-A860-924D-B9A0-24DEB3CA0C5D}"/>
              </a:ext>
            </a:extLst>
          </p:cNvPr>
          <p:cNvSpPr txBox="1"/>
          <p:nvPr userDrawn="1"/>
        </p:nvSpPr>
        <p:spPr>
          <a:xfrm>
            <a:off x="8516471" y="2545148"/>
            <a:ext cx="2444732" cy="523220"/>
          </a:xfrm>
          <a:prstGeom prst="rect">
            <a:avLst/>
          </a:prstGeom>
          <a:noFill/>
        </p:spPr>
        <p:txBody>
          <a:bodyPr wrap="square" rtlCol="0">
            <a:spAutoFit/>
          </a:bodyPr>
          <a:lstStyle/>
          <a:p>
            <a:pPr algn="r"/>
            <a:r>
              <a:rPr lang="en-GB" sz="2800" b="0" i="0">
                <a:solidFill>
                  <a:srgbClr val="0070C0"/>
                </a:solidFill>
                <a:latin typeface="Montserrat" pitchFamily="2" charset="77"/>
              </a:rPr>
              <a:t>PORTUGAL</a:t>
            </a:r>
          </a:p>
        </p:txBody>
      </p:sp>
    </p:spTree>
    <p:extLst>
      <p:ext uri="{BB962C8B-B14F-4D97-AF65-F5344CB8AC3E}">
        <p14:creationId xmlns:p14="http://schemas.microsoft.com/office/powerpoint/2010/main" val="2823296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F0D73-A65D-FF49-B547-CE506E1AF3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088226ED-159F-C740-A986-944FC5F9A5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Text Placeholder 3">
            <a:extLst>
              <a:ext uri="{FF2B5EF4-FFF2-40B4-BE49-F238E27FC236}">
                <a16:creationId xmlns:a16="http://schemas.microsoft.com/office/drawing/2014/main" id="{9780D34E-9BB0-4B4B-BDD8-111251A9A8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C12AE8-0721-AF4C-A0C4-95CAD7771FCC}"/>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6" name="Footer Placeholder 5">
            <a:extLst>
              <a:ext uri="{FF2B5EF4-FFF2-40B4-BE49-F238E27FC236}">
                <a16:creationId xmlns:a16="http://schemas.microsoft.com/office/drawing/2014/main" id="{8E77DB04-D233-AD4D-8B6E-67FBCBB32AE4}"/>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7" name="Slide Number Placeholder 6">
            <a:extLst>
              <a:ext uri="{FF2B5EF4-FFF2-40B4-BE49-F238E27FC236}">
                <a16:creationId xmlns:a16="http://schemas.microsoft.com/office/drawing/2014/main" id="{C508B378-A654-704E-B217-CEBDE81D517A}"/>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1188394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6147-61DB-CB4B-9BE3-9BFD57812E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PT"/>
          </a:p>
        </p:txBody>
      </p:sp>
      <p:sp>
        <p:nvSpPr>
          <p:cNvPr id="3" name="Picture Placeholder 2">
            <a:extLst>
              <a:ext uri="{FF2B5EF4-FFF2-40B4-BE49-F238E27FC236}">
                <a16:creationId xmlns:a16="http://schemas.microsoft.com/office/drawing/2014/main" id="{BA3842B0-673A-C04F-937B-C81D0E82E8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T"/>
          </a:p>
        </p:txBody>
      </p:sp>
      <p:sp>
        <p:nvSpPr>
          <p:cNvPr id="4" name="Text Placeholder 3">
            <a:extLst>
              <a:ext uri="{FF2B5EF4-FFF2-40B4-BE49-F238E27FC236}">
                <a16:creationId xmlns:a16="http://schemas.microsoft.com/office/drawing/2014/main" id="{EAB5F115-63FA-5F44-A6CF-D9FFF2687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F12462-69E8-AC49-A410-B21D955C05DD}"/>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6" name="Footer Placeholder 5">
            <a:extLst>
              <a:ext uri="{FF2B5EF4-FFF2-40B4-BE49-F238E27FC236}">
                <a16:creationId xmlns:a16="http://schemas.microsoft.com/office/drawing/2014/main" id="{776968E1-5F60-A943-9C56-7951ED1D7493}"/>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7" name="Slide Number Placeholder 6">
            <a:extLst>
              <a:ext uri="{FF2B5EF4-FFF2-40B4-BE49-F238E27FC236}">
                <a16:creationId xmlns:a16="http://schemas.microsoft.com/office/drawing/2014/main" id="{8E1E7B36-6EF2-7346-B7C6-71E8456C62E2}"/>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1476330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918C1-CEB6-934F-82CD-CDEB88A3FA0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9328D91B-4666-2346-83AF-15EAC76C986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4EB6E940-E53A-8E45-8CE1-32D85164111E}"/>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5" name="Footer Placeholder 4">
            <a:extLst>
              <a:ext uri="{FF2B5EF4-FFF2-40B4-BE49-F238E27FC236}">
                <a16:creationId xmlns:a16="http://schemas.microsoft.com/office/drawing/2014/main" id="{666BDD4A-4643-D448-ABC2-B2F29577E172}"/>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ED864AB8-1284-9E47-9EB6-89FC2C9293B5}"/>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881464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8225B-3D48-8B4E-8E54-EE283C90A81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B1ACDB5B-DB64-844B-88EF-158526CC8F8B}"/>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6EECACD9-17A1-A945-BD9E-A3902A295062}"/>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08/02/2023</a:t>
            </a:fld>
            <a:endParaRPr lang="en-PT"/>
          </a:p>
        </p:txBody>
      </p:sp>
      <p:sp>
        <p:nvSpPr>
          <p:cNvPr id="5" name="Footer Placeholder 4">
            <a:extLst>
              <a:ext uri="{FF2B5EF4-FFF2-40B4-BE49-F238E27FC236}">
                <a16:creationId xmlns:a16="http://schemas.microsoft.com/office/drawing/2014/main" id="{11AD0B2B-9347-2C4D-BBAD-3B5C20D8573F}"/>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A2E926D7-E1AF-DA4D-921D-7F5539229DEB}"/>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‹nº›</a:t>
            </a:fld>
            <a:endParaRPr lang="en-PT"/>
          </a:p>
        </p:txBody>
      </p:sp>
    </p:spTree>
    <p:extLst>
      <p:ext uri="{BB962C8B-B14F-4D97-AF65-F5344CB8AC3E}">
        <p14:creationId xmlns:p14="http://schemas.microsoft.com/office/powerpoint/2010/main" val="423279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picture containing text, painting&#10;&#10;Description automatically generated">
            <a:extLst>
              <a:ext uri="{FF2B5EF4-FFF2-40B4-BE49-F238E27FC236}">
                <a16:creationId xmlns:a16="http://schemas.microsoft.com/office/drawing/2014/main" id="{550F9D94-A029-584D-856A-3BD7449D474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95135"/>
            <a:ext cx="12191999" cy="6953135"/>
          </a:xfrm>
          <a:prstGeom prst="rect">
            <a:avLst/>
          </a:prstGeom>
        </p:spPr>
      </p:pic>
      <p:sp>
        <p:nvSpPr>
          <p:cNvPr id="10" name="Rectangle 9">
            <a:extLst>
              <a:ext uri="{FF2B5EF4-FFF2-40B4-BE49-F238E27FC236}">
                <a16:creationId xmlns:a16="http://schemas.microsoft.com/office/drawing/2014/main" id="{46D8F7DA-FC20-FD4E-9A9D-E2B74E7E900C}"/>
              </a:ext>
            </a:extLst>
          </p:cNvPr>
          <p:cNvSpPr/>
          <p:nvPr userDrawn="1"/>
        </p:nvSpPr>
        <p:spPr>
          <a:xfrm>
            <a:off x="1880903" y="-95135"/>
            <a:ext cx="10311097"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10514" y="3429000"/>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10514" y="4726984"/>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1" name="Picture 10" descr="Logo&#10;&#10;Description automatically generated">
            <a:extLst>
              <a:ext uri="{FF2B5EF4-FFF2-40B4-BE49-F238E27FC236}">
                <a16:creationId xmlns:a16="http://schemas.microsoft.com/office/drawing/2014/main" id="{BC0B07BC-E67B-1445-8B4F-E1669093F13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14" name="TextBox 13">
            <a:extLst>
              <a:ext uri="{FF2B5EF4-FFF2-40B4-BE49-F238E27FC236}">
                <a16:creationId xmlns:a16="http://schemas.microsoft.com/office/drawing/2014/main" id="{E50378C6-F558-C44E-9075-567B47D617FA}"/>
              </a:ext>
            </a:extLst>
          </p:cNvPr>
          <p:cNvSpPr txBox="1"/>
          <p:nvPr userDrawn="1"/>
        </p:nvSpPr>
        <p:spPr>
          <a:xfrm>
            <a:off x="7906871" y="2834062"/>
            <a:ext cx="2852271" cy="461665"/>
          </a:xfrm>
          <a:prstGeom prst="rect">
            <a:avLst/>
          </a:prstGeom>
          <a:noFill/>
        </p:spPr>
        <p:txBody>
          <a:bodyPr wrap="square" rtlCol="0">
            <a:spAutoFit/>
          </a:bodyPr>
          <a:lstStyle/>
          <a:p>
            <a:pPr algn="r"/>
            <a:r>
              <a:rPr lang="en-GB" sz="2400" b="0" i="0">
                <a:solidFill>
                  <a:srgbClr val="E32485"/>
                </a:solidFill>
                <a:latin typeface="Montserrat" pitchFamily="2" charset="77"/>
              </a:rPr>
              <a:t>KYRGYZSTAN</a:t>
            </a:r>
          </a:p>
        </p:txBody>
      </p:sp>
    </p:spTree>
    <p:extLst>
      <p:ext uri="{BB962C8B-B14F-4D97-AF65-F5344CB8AC3E}">
        <p14:creationId xmlns:p14="http://schemas.microsoft.com/office/powerpoint/2010/main" val="193889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descr="A group of boys sitting at a table&#10;&#10;Description automatically generated with low confidence">
            <a:extLst>
              <a:ext uri="{FF2B5EF4-FFF2-40B4-BE49-F238E27FC236}">
                <a16:creationId xmlns:a16="http://schemas.microsoft.com/office/drawing/2014/main" id="{727E14EF-9AD3-D145-A415-B84C7D5B95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0664"/>
            <a:ext cx="12192000" cy="6908664"/>
          </a:xfrm>
          <a:prstGeom prst="rect">
            <a:avLst/>
          </a:prstGeom>
        </p:spPr>
      </p:pic>
      <p:sp>
        <p:nvSpPr>
          <p:cNvPr id="6" name="Rectangle 5">
            <a:extLst>
              <a:ext uri="{FF2B5EF4-FFF2-40B4-BE49-F238E27FC236}">
                <a16:creationId xmlns:a16="http://schemas.microsoft.com/office/drawing/2014/main" id="{F6E5169E-3AE6-564D-BF20-BA8F3E1D457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52485" y="340366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52485" y="470165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659446" y="-258032"/>
            <a:ext cx="5953311" cy="3782282"/>
          </a:xfrm>
          <a:prstGeom prst="rect">
            <a:avLst/>
          </a:prstGeom>
        </p:spPr>
      </p:pic>
      <p:sp>
        <p:nvSpPr>
          <p:cNvPr id="7" name="TextBox 6">
            <a:extLst>
              <a:ext uri="{FF2B5EF4-FFF2-40B4-BE49-F238E27FC236}">
                <a16:creationId xmlns:a16="http://schemas.microsoft.com/office/drawing/2014/main" id="{62DEF9BA-6FC8-A945-9DFD-909A6F059187}"/>
              </a:ext>
            </a:extLst>
          </p:cNvPr>
          <p:cNvSpPr txBox="1"/>
          <p:nvPr userDrawn="1"/>
        </p:nvSpPr>
        <p:spPr>
          <a:xfrm>
            <a:off x="8086673" y="2574846"/>
            <a:ext cx="2852271" cy="461665"/>
          </a:xfrm>
          <a:prstGeom prst="rect">
            <a:avLst/>
          </a:prstGeom>
          <a:noFill/>
        </p:spPr>
        <p:txBody>
          <a:bodyPr wrap="square" rtlCol="0">
            <a:spAutoFit/>
          </a:bodyPr>
          <a:lstStyle/>
          <a:p>
            <a:pPr algn="r"/>
            <a:r>
              <a:rPr lang="en-GB" sz="2400" b="0" i="0">
                <a:solidFill>
                  <a:schemeClr val="accent3"/>
                </a:solidFill>
                <a:latin typeface="Montserrat" pitchFamily="2" charset="77"/>
              </a:rPr>
              <a:t>UGANDA</a:t>
            </a:r>
          </a:p>
        </p:txBody>
      </p:sp>
    </p:spTree>
    <p:extLst>
      <p:ext uri="{BB962C8B-B14F-4D97-AF65-F5344CB8AC3E}">
        <p14:creationId xmlns:p14="http://schemas.microsoft.com/office/powerpoint/2010/main" val="73338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descr="A person writing on a chalkboard&#10;&#10;Description automatically generated">
            <a:extLst>
              <a:ext uri="{FF2B5EF4-FFF2-40B4-BE49-F238E27FC236}">
                <a16:creationId xmlns:a16="http://schemas.microsoft.com/office/drawing/2014/main" id="{353CB215-6B5E-F34E-A057-F8D118FDAFC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50664"/>
            <a:ext cx="12191999" cy="6908664"/>
          </a:xfrm>
          <a:prstGeom prst="rect">
            <a:avLst/>
          </a:prstGeom>
        </p:spPr>
      </p:pic>
      <p:sp>
        <p:nvSpPr>
          <p:cNvPr id="5" name="Rectangle 4">
            <a:extLst>
              <a:ext uri="{FF2B5EF4-FFF2-40B4-BE49-F238E27FC236}">
                <a16:creationId xmlns:a16="http://schemas.microsoft.com/office/drawing/2014/main" id="{5DF4AF72-3D9F-8749-AB99-37BA7A2BD0F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5981698" y="3595037"/>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5981698" y="4893021"/>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67BDDAFB-B0E1-604B-974A-52E4FCD5577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355070" y="265521"/>
            <a:ext cx="5349893" cy="3398916"/>
          </a:xfrm>
          <a:prstGeom prst="rect">
            <a:avLst/>
          </a:prstGeom>
        </p:spPr>
      </p:pic>
      <p:sp>
        <p:nvSpPr>
          <p:cNvPr id="14" name="TextBox 13">
            <a:extLst>
              <a:ext uri="{FF2B5EF4-FFF2-40B4-BE49-F238E27FC236}">
                <a16:creationId xmlns:a16="http://schemas.microsoft.com/office/drawing/2014/main" id="{7F4277AB-90C5-6B47-BC16-72FB7F30C500}"/>
              </a:ext>
            </a:extLst>
          </p:cNvPr>
          <p:cNvSpPr txBox="1"/>
          <p:nvPr userDrawn="1"/>
        </p:nvSpPr>
        <p:spPr>
          <a:xfrm>
            <a:off x="7297780" y="2819227"/>
            <a:ext cx="2852271" cy="461665"/>
          </a:xfrm>
          <a:prstGeom prst="rect">
            <a:avLst/>
          </a:prstGeom>
          <a:noFill/>
        </p:spPr>
        <p:txBody>
          <a:bodyPr wrap="square" rtlCol="0">
            <a:spAutoFit/>
          </a:bodyPr>
          <a:lstStyle/>
          <a:p>
            <a:pPr algn="r"/>
            <a:r>
              <a:rPr lang="en-GB" sz="2400" b="0" i="0">
                <a:solidFill>
                  <a:srgbClr val="009542"/>
                </a:solidFill>
                <a:latin typeface="Montserrat" pitchFamily="2" charset="77"/>
              </a:rPr>
              <a:t>TAJIKISTAN</a:t>
            </a:r>
          </a:p>
        </p:txBody>
      </p:sp>
    </p:spTree>
    <p:extLst>
      <p:ext uri="{BB962C8B-B14F-4D97-AF65-F5344CB8AC3E}">
        <p14:creationId xmlns:p14="http://schemas.microsoft.com/office/powerpoint/2010/main" val="325644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0" name="Picture 9" descr="A group of children in a classroom&#10;&#10;Description automatically generated with medium confidence">
            <a:extLst>
              <a:ext uri="{FF2B5EF4-FFF2-40B4-BE49-F238E27FC236}">
                <a16:creationId xmlns:a16="http://schemas.microsoft.com/office/drawing/2014/main" id="{6C69DD9A-4E89-034F-AD16-D7913403292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
          <a:stretch/>
        </p:blipFill>
        <p:spPr>
          <a:xfrm flipH="1">
            <a:off x="-1" y="-25332"/>
            <a:ext cx="12194139"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4106140" y="-25332"/>
            <a:ext cx="8085860" cy="6908664"/>
          </a:xfrm>
          <a:prstGeom prst="rect">
            <a:avLst/>
          </a:prstGeom>
          <a:gradFill>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11" name="TextBox 10">
            <a:extLst>
              <a:ext uri="{FF2B5EF4-FFF2-40B4-BE49-F238E27FC236}">
                <a16:creationId xmlns:a16="http://schemas.microsoft.com/office/drawing/2014/main" id="{ECAE5C42-62A6-DE43-A638-120E6F3BB961}"/>
              </a:ext>
            </a:extLst>
          </p:cNvPr>
          <p:cNvSpPr txBox="1"/>
          <p:nvPr userDrawn="1"/>
        </p:nvSpPr>
        <p:spPr>
          <a:xfrm>
            <a:off x="7961167" y="2835606"/>
            <a:ext cx="2852271" cy="461665"/>
          </a:xfrm>
          <a:prstGeom prst="rect">
            <a:avLst/>
          </a:prstGeom>
          <a:noFill/>
        </p:spPr>
        <p:txBody>
          <a:bodyPr wrap="square" rtlCol="0">
            <a:spAutoFit/>
          </a:bodyPr>
          <a:lstStyle/>
          <a:p>
            <a:pPr algn="r"/>
            <a:r>
              <a:rPr lang="en-GB" sz="2400" b="0" i="0">
                <a:solidFill>
                  <a:schemeClr val="accent3">
                    <a:lumMod val="50000"/>
                  </a:schemeClr>
                </a:solidFill>
                <a:latin typeface="Montserrat" pitchFamily="2" charset="77"/>
              </a:rPr>
              <a:t>PAKISTAN</a:t>
            </a:r>
          </a:p>
        </p:txBody>
      </p:sp>
    </p:spTree>
    <p:extLst>
      <p:ext uri="{BB962C8B-B14F-4D97-AF65-F5344CB8AC3E}">
        <p14:creationId xmlns:p14="http://schemas.microsoft.com/office/powerpoint/2010/main" val="403130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A picture containing grass, tree, outdoor, sky&#10;&#10;Description automatically generated">
            <a:extLst>
              <a:ext uri="{FF2B5EF4-FFF2-40B4-BE49-F238E27FC236}">
                <a16:creationId xmlns:a16="http://schemas.microsoft.com/office/drawing/2014/main" id="{8EB0D9C0-A159-4047-8533-489737C0B06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598" y="-25332"/>
            <a:ext cx="12252597"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5848977" y="-25332"/>
            <a:ext cx="6343023"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sp>
        <p:nvSpPr>
          <p:cNvPr id="9" name="TextBox 8">
            <a:extLst>
              <a:ext uri="{FF2B5EF4-FFF2-40B4-BE49-F238E27FC236}">
                <a16:creationId xmlns:a16="http://schemas.microsoft.com/office/drawing/2014/main" id="{16BD6B8B-5A83-C440-9F6F-A08857DBDA08}"/>
              </a:ext>
            </a:extLst>
          </p:cNvPr>
          <p:cNvSpPr txBox="1"/>
          <p:nvPr userDrawn="1"/>
        </p:nvSpPr>
        <p:spPr>
          <a:xfrm>
            <a:off x="7913593" y="2835606"/>
            <a:ext cx="2852271" cy="461665"/>
          </a:xfrm>
          <a:prstGeom prst="rect">
            <a:avLst/>
          </a:prstGeom>
          <a:noFill/>
        </p:spPr>
        <p:txBody>
          <a:bodyPr wrap="square" rtlCol="0">
            <a:spAutoFit/>
          </a:bodyPr>
          <a:lstStyle/>
          <a:p>
            <a:pPr algn="r"/>
            <a:r>
              <a:rPr lang="en-GB" sz="2400" b="0" i="0">
                <a:solidFill>
                  <a:schemeClr val="accent4"/>
                </a:solidFill>
                <a:latin typeface="Montserrat" pitchFamily="2" charset="77"/>
              </a:rPr>
              <a:t>TANZANIA</a:t>
            </a:r>
          </a:p>
        </p:txBody>
      </p:sp>
      <p:sp>
        <p:nvSpPr>
          <p:cNvPr id="2" name="Oval 1">
            <a:extLst>
              <a:ext uri="{FF2B5EF4-FFF2-40B4-BE49-F238E27FC236}">
                <a16:creationId xmlns:a16="http://schemas.microsoft.com/office/drawing/2014/main" id="{ACAB3252-AE8E-90D1-CC0A-9DB7B14AAB72}"/>
              </a:ext>
            </a:extLst>
          </p:cNvPr>
          <p:cNvSpPr/>
          <p:nvPr userDrawn="1"/>
        </p:nvSpPr>
        <p:spPr>
          <a:xfrm>
            <a:off x="6662057" y="1854926"/>
            <a:ext cx="169817" cy="300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Tree>
    <p:extLst>
      <p:ext uri="{BB962C8B-B14F-4D97-AF65-F5344CB8AC3E}">
        <p14:creationId xmlns:p14="http://schemas.microsoft.com/office/powerpoint/2010/main" val="37888798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5.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28">
            <a:extLst>
              <a:ext uri="{FF2B5EF4-FFF2-40B4-BE49-F238E27FC236}">
                <a16:creationId xmlns:a16="http://schemas.microsoft.com/office/drawing/2014/main" id="{FB76A1A5-D587-294A-99F3-389B44111C02}"/>
              </a:ext>
            </a:extLst>
          </p:cNvPr>
          <p:cNvPicPr>
            <a:picLocks noChangeAspect="1" noChangeArrowheads="1"/>
          </p:cNvPicPr>
          <p:nvPr userDrawn="1"/>
        </p:nvPicPr>
        <p:blipFill>
          <a:blip r:embed="rId34" cstate="screen">
            <a:extLst>
              <a:ext uri="{28A0092B-C50C-407E-A947-70E740481C1C}">
                <a14:useLocalDpi xmlns:a14="http://schemas.microsoft.com/office/drawing/2010/main" val="0"/>
              </a:ext>
            </a:extLst>
          </a:blip>
          <a:srcRect/>
          <a:stretch>
            <a:fillRect/>
          </a:stretch>
        </p:blipFill>
        <p:spPr bwMode="auto">
          <a:xfrm>
            <a:off x="11120718" y="6275707"/>
            <a:ext cx="877288" cy="45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71922"/>
      </p:ext>
    </p:extLst>
  </p:cSld>
  <p:clrMap bg1="lt1" tx1="dk1" bg2="lt2" tx2="dk2" accent1="accent1" accent2="accent2" accent3="accent3" accent4="accent4" accent5="accent5" accent6="accent6" hlink="hlink" folHlink="folHlink"/>
  <p:sldLayoutIdLst>
    <p:sldLayoutId id="2147483698" r:id="rId1"/>
    <p:sldLayoutId id="2147483772" r:id="rId2"/>
    <p:sldLayoutId id="2147483749" r:id="rId3"/>
    <p:sldLayoutId id="2147483750" r:id="rId4"/>
    <p:sldLayoutId id="2147483766" r:id="rId5"/>
    <p:sldLayoutId id="2147483767" r:id="rId6"/>
    <p:sldLayoutId id="2147483768" r:id="rId7"/>
    <p:sldLayoutId id="2147483769" r:id="rId8"/>
    <p:sldLayoutId id="2147483770" r:id="rId9"/>
    <p:sldLayoutId id="2147483771" r:id="rId10"/>
    <p:sldLayoutId id="2147483697" r:id="rId11"/>
    <p:sldLayoutId id="2147483733" r:id="rId12"/>
    <p:sldLayoutId id="2147483702" r:id="rId13"/>
    <p:sldLayoutId id="2147483700" r:id="rId14"/>
    <p:sldLayoutId id="2147483734" r:id="rId15"/>
    <p:sldLayoutId id="2147483701" r:id="rId16"/>
    <p:sldLayoutId id="2147483703" r:id="rId17"/>
    <p:sldLayoutId id="2147483736" r:id="rId18"/>
    <p:sldLayoutId id="2147483704" r:id="rId19"/>
    <p:sldLayoutId id="2147483738" r:id="rId20"/>
    <p:sldLayoutId id="2147483739" r:id="rId21"/>
    <p:sldLayoutId id="2147483741" r:id="rId22"/>
    <p:sldLayoutId id="2147483740" r:id="rId23"/>
    <p:sldLayoutId id="2147483742" r:id="rId24"/>
    <p:sldLayoutId id="2147483752" r:id="rId25"/>
    <p:sldLayoutId id="2147483763" r:id="rId26"/>
    <p:sldLayoutId id="2147483764" r:id="rId27"/>
    <p:sldLayoutId id="2147483765" r:id="rId28"/>
    <p:sldLayoutId id="2147483773" r:id="rId29"/>
    <p:sldLayoutId id="2147483774" r:id="rId30"/>
    <p:sldLayoutId id="2147483775" r:id="rId31"/>
    <p:sldLayoutId id="2147483788" r:id="rId32"/>
  </p:sldLayoutIdLst>
  <p:txStyles>
    <p:title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window&#10;&#10;Description automatically generated">
            <a:extLst>
              <a:ext uri="{FF2B5EF4-FFF2-40B4-BE49-F238E27FC236}">
                <a16:creationId xmlns:a16="http://schemas.microsoft.com/office/drawing/2014/main" id="{45E2EC6F-2860-5C4D-A20E-B014DFCCCF3A}"/>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10846534" y="6144861"/>
            <a:ext cx="1283474" cy="664387"/>
          </a:xfrm>
          <a:prstGeom prst="rect">
            <a:avLst/>
          </a:prstGeom>
        </p:spPr>
      </p:pic>
    </p:spTree>
    <p:extLst>
      <p:ext uri="{BB962C8B-B14F-4D97-AF65-F5344CB8AC3E}">
        <p14:creationId xmlns:p14="http://schemas.microsoft.com/office/powerpoint/2010/main" val="369641337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F179D1-1E4E-0D62-EA3E-5FA7542749D4}"/>
              </a:ext>
            </a:extLst>
          </p:cNvPr>
          <p:cNvSpPr>
            <a:spLocks noGrp="1"/>
          </p:cNvSpPr>
          <p:nvPr>
            <p:ph type="title"/>
          </p:nvPr>
        </p:nvSpPr>
        <p:spPr>
          <a:xfrm>
            <a:off x="5641071" y="3429000"/>
            <a:ext cx="5894964" cy="977254"/>
          </a:xfrm>
        </p:spPr>
        <p:txBody>
          <a:bodyPr>
            <a:normAutofit/>
          </a:bodyPr>
          <a:lstStyle/>
          <a:p>
            <a:pPr algn="r"/>
            <a:r>
              <a:rPr lang="en-US" sz="3600" b="1" dirty="0" err="1">
                <a:latin typeface="CORESANSG-REGULAR"/>
                <a:sym typeface="Lato" panose="020F0502020204030203" pitchFamily="34" charset="77"/>
              </a:rPr>
              <a:t>Mbande</a:t>
            </a:r>
            <a:r>
              <a:rPr lang="en-US" sz="3600" b="1" dirty="0">
                <a:latin typeface="CORESANSG-REGULAR"/>
                <a:sym typeface="Lato" panose="020F0502020204030203" pitchFamily="34" charset="77"/>
              </a:rPr>
              <a:t> Primary School</a:t>
            </a:r>
            <a:endParaRPr lang="en-US" sz="3600" b="1" dirty="0"/>
          </a:p>
        </p:txBody>
      </p:sp>
      <p:sp>
        <p:nvSpPr>
          <p:cNvPr id="6" name="Title 3">
            <a:extLst>
              <a:ext uri="{FF2B5EF4-FFF2-40B4-BE49-F238E27FC236}">
                <a16:creationId xmlns:a16="http://schemas.microsoft.com/office/drawing/2014/main" id="{2102BE7A-6E28-6C4B-C75A-20E80E5AE4E9}"/>
              </a:ext>
            </a:extLst>
          </p:cNvPr>
          <p:cNvSpPr txBox="1">
            <a:spLocks/>
          </p:cNvSpPr>
          <p:nvPr/>
        </p:nvSpPr>
        <p:spPr>
          <a:xfrm>
            <a:off x="7479316" y="5537311"/>
            <a:ext cx="4499753" cy="13206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CORESANSG-REGULAR" panose="020B0503030302020202" pitchFamily="34" charset="77"/>
                <a:ea typeface="+mj-ea"/>
                <a:cs typeface="+mj-cs"/>
              </a:defRPr>
            </a:lvl1pPr>
          </a:lstStyle>
          <a:p>
            <a:pPr algn="r"/>
            <a:r>
              <a:rPr lang="en-US" altLang="en-PT" b="1" dirty="0">
                <a:sym typeface="Lato" panose="020F0502020204030203" pitchFamily="34" charset="77"/>
              </a:rPr>
              <a:t>PARENTAL</a:t>
            </a:r>
            <a:br>
              <a:rPr lang="en-US" altLang="en-PT" b="1" dirty="0">
                <a:sym typeface="Lato" panose="020F0502020204030203" pitchFamily="34" charset="77"/>
              </a:rPr>
            </a:br>
            <a:r>
              <a:rPr lang="en-US" altLang="en-PT" b="1" dirty="0">
                <a:sym typeface="Lato" panose="020F0502020204030203" pitchFamily="34" charset="77"/>
              </a:rPr>
              <a:t>ENGAGEMENT</a:t>
            </a:r>
            <a:endParaRPr lang="en-TZ" dirty="0"/>
          </a:p>
        </p:txBody>
      </p:sp>
      <p:sp>
        <p:nvSpPr>
          <p:cNvPr id="8" name="Title 3">
            <a:extLst>
              <a:ext uri="{FF2B5EF4-FFF2-40B4-BE49-F238E27FC236}">
                <a16:creationId xmlns:a16="http://schemas.microsoft.com/office/drawing/2014/main" id="{B680BEC4-E5F7-7C6A-0AC9-4AD62E9E5436}"/>
              </a:ext>
            </a:extLst>
          </p:cNvPr>
          <p:cNvSpPr txBox="1">
            <a:spLocks/>
          </p:cNvSpPr>
          <p:nvPr/>
        </p:nvSpPr>
        <p:spPr>
          <a:xfrm>
            <a:off x="5643217" y="3926736"/>
            <a:ext cx="5894964" cy="977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CORESANSG-REGULAR" panose="020B0503030302020202" pitchFamily="34" charset="77"/>
                <a:ea typeface="+mj-ea"/>
                <a:cs typeface="+mj-cs"/>
              </a:defRPr>
            </a:lvl1pPr>
          </a:lstStyle>
          <a:p>
            <a:pPr algn="r"/>
            <a:r>
              <a:rPr lang="en-US" sz="3600" b="1" dirty="0">
                <a:latin typeface="CORESANSG-REGULAR"/>
                <a:sym typeface="Lato" panose="020F0502020204030203" pitchFamily="34" charset="77"/>
              </a:rPr>
              <a:t>Name: </a:t>
            </a:r>
            <a:r>
              <a:rPr lang="en-US" sz="3600" b="1" dirty="0" err="1">
                <a:latin typeface="CORESANSG-REGULAR"/>
                <a:sym typeface="Lato" panose="020F0502020204030203" pitchFamily="34" charset="77"/>
              </a:rPr>
              <a:t>Mwajuma</a:t>
            </a:r>
            <a:r>
              <a:rPr lang="en-US" sz="3600" b="1" dirty="0">
                <a:latin typeface="CORESANSG-REGULAR"/>
                <a:sym typeface="Lato" panose="020F0502020204030203" pitchFamily="34" charset="77"/>
              </a:rPr>
              <a:t> </a:t>
            </a:r>
            <a:r>
              <a:rPr lang="en-US" sz="3600" b="1" dirty="0" err="1">
                <a:latin typeface="CORESANSG-REGULAR"/>
                <a:sym typeface="Lato" panose="020F0502020204030203" pitchFamily="34" charset="77"/>
              </a:rPr>
              <a:t>Mlezi</a:t>
            </a:r>
            <a:endParaRPr lang="en-US" sz="3600" b="1" dirty="0" err="1"/>
          </a:p>
        </p:txBody>
      </p:sp>
    </p:spTree>
    <p:extLst>
      <p:ext uri="{BB962C8B-B14F-4D97-AF65-F5344CB8AC3E}">
        <p14:creationId xmlns:p14="http://schemas.microsoft.com/office/powerpoint/2010/main" val="77547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FA6FBE70-5F8A-414F-A9AC-429F6E04A12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4756" y="-7888316"/>
            <a:ext cx="12191999" cy="10973044"/>
          </a:xfrm>
          <a:prstGeom prst="ellipse">
            <a:avLst/>
          </a:prstGeom>
        </p:spPr>
      </p:pic>
      <p:sp>
        <p:nvSpPr>
          <p:cNvPr id="25" name="TextBox 24">
            <a:extLst>
              <a:ext uri="{FF2B5EF4-FFF2-40B4-BE49-F238E27FC236}">
                <a16:creationId xmlns:a16="http://schemas.microsoft.com/office/drawing/2014/main" id="{56565DAB-1B3E-CF42-8417-ADF45643427E}"/>
              </a:ext>
            </a:extLst>
          </p:cNvPr>
          <p:cNvSpPr txBox="1"/>
          <p:nvPr/>
        </p:nvSpPr>
        <p:spPr>
          <a:xfrm>
            <a:off x="4388953" y="3798310"/>
            <a:ext cx="3470680" cy="1277273"/>
          </a:xfrm>
          <a:prstGeom prst="rect">
            <a:avLst/>
          </a:prstGeom>
          <a:noFill/>
        </p:spPr>
        <p:txBody>
          <a:bodyPr wrap="square" rtlCol="0">
            <a:spAutoFit/>
          </a:bodyPr>
          <a:lstStyle/>
          <a:p>
            <a:pPr>
              <a:spcAft>
                <a:spcPts val="6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ADDING MORE TRAINING</a:t>
            </a:r>
            <a:endParaRPr lang="en-PT" sz="1600" b="1" dirty="0">
              <a:solidFill>
                <a:schemeClr val="tx1">
                  <a:lumMod val="75000"/>
                  <a:lumOff val="25000"/>
                </a:schemeClr>
              </a:solidFill>
              <a:latin typeface="Arial" panose="020B0604020202020204" pitchFamily="34" charset="0"/>
              <a:cs typeface="Arial" panose="020B0604020202020204" pitchFamily="34" charset="0"/>
            </a:endParaRPr>
          </a:p>
          <a:p>
            <a:pPr>
              <a:spcAft>
                <a:spcPts val="600"/>
              </a:spcAft>
              <a:defRPr/>
            </a:pPr>
            <a:r>
              <a:rPr lang="en-US" sz="1400" dirty="0">
                <a:solidFill>
                  <a:schemeClr val="tx1">
                    <a:lumMod val="75000"/>
                    <a:lumOff val="25000"/>
                  </a:schemeClr>
                </a:solidFill>
                <a:latin typeface="Arial" panose="020B0604020202020204" pitchFamily="34" charset="0"/>
                <a:cs typeface="Arial" panose="020B0604020202020204" pitchFamily="34" charset="0"/>
              </a:rPr>
              <a:t>Stakeholders to train teachers on how to fabricate quality teaching and learning materials from locally available resources so they can involve parents.</a:t>
            </a:r>
            <a:endParaRPr lang="en-PT"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EFA7F37-1F5E-6642-9E89-B32E496ADCA5}"/>
              </a:ext>
            </a:extLst>
          </p:cNvPr>
          <p:cNvSpPr txBox="1"/>
          <p:nvPr/>
        </p:nvSpPr>
        <p:spPr>
          <a:xfrm>
            <a:off x="544418" y="3867560"/>
            <a:ext cx="3249801" cy="2416046"/>
          </a:xfrm>
          <a:prstGeom prst="rect">
            <a:avLst/>
          </a:prstGeom>
          <a:noFill/>
        </p:spPr>
        <p:txBody>
          <a:bodyPr wrap="square" rtlCol="0">
            <a:spAutoFit/>
          </a:bodyPr>
          <a:lstStyle/>
          <a:p>
            <a:pPr>
              <a:spcAft>
                <a:spcPts val="600"/>
              </a:spcAft>
            </a:pPr>
            <a:r>
              <a:rPr lang="en-US" b="1" dirty="0">
                <a:solidFill>
                  <a:schemeClr val="tx1">
                    <a:lumMod val="75000"/>
                    <a:lumOff val="25000"/>
                  </a:schemeClr>
                </a:solidFill>
                <a:latin typeface="Arial" panose="020B0604020202020204" pitchFamily="34" charset="0"/>
                <a:cs typeface="Arial" panose="020B0604020202020204" pitchFamily="34" charset="0"/>
              </a:rPr>
              <a:t>ENGAGE PARENTS</a:t>
            </a:r>
            <a:endParaRPr lang="en-PT" b="1" dirty="0">
              <a:solidFill>
                <a:schemeClr val="tx1">
                  <a:lumMod val="75000"/>
                  <a:lumOff val="25000"/>
                </a:schemeClr>
              </a:solidFill>
              <a:latin typeface="Arial" panose="020B0604020202020204" pitchFamily="34" charset="0"/>
              <a:cs typeface="Arial" panose="020B0604020202020204" pitchFamily="34" charset="0"/>
            </a:endParaRPr>
          </a:p>
          <a:p>
            <a:pPr>
              <a:spcAft>
                <a:spcPts val="600"/>
              </a:spcAft>
              <a:defRPr/>
            </a:pPr>
            <a:r>
              <a:rPr lang="en-US" sz="1600" dirty="0">
                <a:solidFill>
                  <a:schemeClr val="tx1">
                    <a:lumMod val="75000"/>
                    <a:lumOff val="25000"/>
                  </a:schemeClr>
                </a:solidFill>
                <a:latin typeface="Arial" panose="020B0604020202020204" pitchFamily="34" charset="0"/>
                <a:cs typeface="Arial" panose="020B0604020202020204" pitchFamily="34" charset="0"/>
              </a:rPr>
              <a:t>I call upon other teachers in all preschools to involve parents in the general school’s development, including the fabrication of teaching and learning materials. Parents are very helpful, and when they are involved, they participate actively.</a:t>
            </a:r>
            <a:endParaRPr lang="en-PT"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5" name="Shape 1701">
            <a:extLst>
              <a:ext uri="{FF2B5EF4-FFF2-40B4-BE49-F238E27FC236}">
                <a16:creationId xmlns:a16="http://schemas.microsoft.com/office/drawing/2014/main" id="{CDB5E1EE-1B9E-2242-B682-63B5A5400C3B}"/>
              </a:ext>
            </a:extLst>
          </p:cNvPr>
          <p:cNvSpPr>
            <a:spLocks noChangeArrowheads="1"/>
          </p:cNvSpPr>
          <p:nvPr/>
        </p:nvSpPr>
        <p:spPr bwMode="auto">
          <a:xfrm>
            <a:off x="1539151" y="2295691"/>
            <a:ext cx="927158" cy="92715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57" name="Shape 1701">
            <a:extLst>
              <a:ext uri="{FF2B5EF4-FFF2-40B4-BE49-F238E27FC236}">
                <a16:creationId xmlns:a16="http://schemas.microsoft.com/office/drawing/2014/main" id="{626177AE-418F-BB47-AC7D-6C02088BDBD6}"/>
              </a:ext>
            </a:extLst>
          </p:cNvPr>
          <p:cNvSpPr>
            <a:spLocks noChangeArrowheads="1"/>
          </p:cNvSpPr>
          <p:nvPr/>
        </p:nvSpPr>
        <p:spPr bwMode="auto">
          <a:xfrm>
            <a:off x="5547664" y="2871152"/>
            <a:ext cx="927158" cy="927158"/>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58" name="Shape 1701">
            <a:extLst>
              <a:ext uri="{FF2B5EF4-FFF2-40B4-BE49-F238E27FC236}">
                <a16:creationId xmlns:a16="http://schemas.microsoft.com/office/drawing/2014/main" id="{9B541A69-F013-0848-BBB2-A3A29139EAF6}"/>
              </a:ext>
            </a:extLst>
          </p:cNvPr>
          <p:cNvSpPr>
            <a:spLocks noChangeArrowheads="1"/>
          </p:cNvSpPr>
          <p:nvPr/>
        </p:nvSpPr>
        <p:spPr bwMode="auto">
          <a:xfrm>
            <a:off x="9540042" y="2157570"/>
            <a:ext cx="927158" cy="927158"/>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sp>
        <p:nvSpPr>
          <p:cNvPr id="26" name="TextBox 25">
            <a:extLst>
              <a:ext uri="{FF2B5EF4-FFF2-40B4-BE49-F238E27FC236}">
                <a16:creationId xmlns:a16="http://schemas.microsoft.com/office/drawing/2014/main" id="{0E8DC08F-DB1C-BE4C-A6B2-3DA88F5897E0}"/>
              </a:ext>
            </a:extLst>
          </p:cNvPr>
          <p:cNvSpPr txBox="1"/>
          <p:nvPr/>
        </p:nvSpPr>
        <p:spPr>
          <a:xfrm>
            <a:off x="8349754" y="3798310"/>
            <a:ext cx="3706999" cy="2139047"/>
          </a:xfrm>
          <a:prstGeom prst="rect">
            <a:avLst/>
          </a:prstGeom>
          <a:noFill/>
        </p:spPr>
        <p:txBody>
          <a:bodyPr wrap="square" rtlCol="0">
            <a:spAutoFit/>
          </a:bodyPr>
          <a:lstStyle/>
          <a:p>
            <a:pPr>
              <a:spcAft>
                <a:spcPts val="6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TO EMPOWER TEACHERS WITH ASSESSMENT SKILLS</a:t>
            </a:r>
          </a:p>
          <a:p>
            <a:pPr>
              <a:spcAft>
                <a:spcPts val="600"/>
              </a:spcAft>
            </a:pPr>
            <a:r>
              <a:rPr lang="en-US" sz="1600" dirty="0">
                <a:solidFill>
                  <a:schemeClr val="tx1">
                    <a:lumMod val="75000"/>
                    <a:lumOff val="25000"/>
                  </a:schemeClr>
                </a:solidFill>
                <a:latin typeface="Arial" panose="020B0604020202020204" pitchFamily="34" charset="0"/>
                <a:cs typeface="Arial" panose="020B0604020202020204" pitchFamily="34" charset="0"/>
              </a:rPr>
              <a:t>Schools2030 project should ensure that they equip teachers with the skills to prepare assessment tools, particularly those assessing soft skills and manage the exercise by themselves.</a:t>
            </a:r>
            <a:endParaRPr lang="en-PT" sz="16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CBF18FBB-D1FB-C74A-8753-948A84BA51C4}"/>
              </a:ext>
            </a:extLst>
          </p:cNvPr>
          <p:cNvCxnSpPr>
            <a:cxnSpLocks/>
          </p:cNvCxnSpPr>
          <p:nvPr/>
        </p:nvCxnSpPr>
        <p:spPr>
          <a:xfrm>
            <a:off x="4146805" y="3734378"/>
            <a:ext cx="0" cy="2653170"/>
          </a:xfrm>
          <a:prstGeom prst="line">
            <a:avLst/>
          </a:prstGeom>
          <a:ln w="2222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2C986A3-E356-364A-9893-6F0EAAEADE12}"/>
              </a:ext>
            </a:extLst>
          </p:cNvPr>
          <p:cNvCxnSpPr>
            <a:cxnSpLocks/>
          </p:cNvCxnSpPr>
          <p:nvPr/>
        </p:nvCxnSpPr>
        <p:spPr>
          <a:xfrm>
            <a:off x="8101780" y="3711678"/>
            <a:ext cx="0" cy="2675870"/>
          </a:xfrm>
          <a:prstGeom prst="line">
            <a:avLst/>
          </a:prstGeom>
          <a:ln w="22225">
            <a:solidFill>
              <a:srgbClr val="00AEE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29801B-612B-831D-A3B6-10DA393D4D4F}"/>
              </a:ext>
            </a:extLst>
          </p:cNvPr>
          <p:cNvSpPr txBox="1"/>
          <p:nvPr/>
        </p:nvSpPr>
        <p:spPr>
          <a:xfrm>
            <a:off x="4341450" y="5075583"/>
            <a:ext cx="3636343" cy="1554272"/>
          </a:xfrm>
          <a:prstGeom prst="rect">
            <a:avLst/>
          </a:prstGeom>
          <a:noFill/>
        </p:spPr>
        <p:txBody>
          <a:bodyPr wrap="square" lIns="91440" tIns="45720" rIns="91440" bIns="45720" rtlCol="0" anchor="t">
            <a:spAutoFit/>
          </a:bodyPr>
          <a:lstStyle/>
          <a:p>
            <a:pPr>
              <a:spcAft>
                <a:spcPts val="6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SCALE UP THE PROJECT TO OTHER SCHOOLS</a:t>
            </a:r>
          </a:p>
          <a:p>
            <a:pPr>
              <a:spcAft>
                <a:spcPts val="600"/>
              </a:spcAft>
            </a:pPr>
            <a:r>
              <a:rPr lang="en-US" sz="1400" dirty="0">
                <a:solidFill>
                  <a:schemeClr val="tx1">
                    <a:lumMod val="75000"/>
                    <a:lumOff val="25000"/>
                  </a:schemeClr>
                </a:solidFill>
                <a:latin typeface="Arial" panose="020B0604020202020204" pitchFamily="34" charset="0"/>
                <a:cs typeface="Arial" panose="020B0604020202020204" pitchFamily="34" charset="0"/>
              </a:rPr>
              <a:t>I call upon stakeholders to continue supporting schools so other teachers can use Human Centered Design, to design, be creative in addressing challenges they face.</a:t>
            </a:r>
            <a:endParaRPr lang="en-PT"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6F95033-8B59-DC19-11AD-9DCE00012F69}"/>
              </a:ext>
            </a:extLst>
          </p:cNvPr>
          <p:cNvSpPr/>
          <p:nvPr/>
        </p:nvSpPr>
        <p:spPr>
          <a:xfrm>
            <a:off x="4146805" y="668723"/>
            <a:ext cx="3960801" cy="9251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indent="0" algn="ctr">
              <a:buNone/>
            </a:pPr>
            <a:r>
              <a:rPr lang="en-US" sz="4400" b="1" dirty="0">
                <a:solidFill>
                  <a:schemeClr val="bg1"/>
                </a:solidFill>
                <a:latin typeface="CORESANSG-REGULAR" panose="020B0503030302020202" pitchFamily="34" charset="77"/>
                <a:cs typeface="Calibri Light" panose="020F0302020204030204" pitchFamily="34" charset="0"/>
              </a:rPr>
              <a:t>Call to Action</a:t>
            </a:r>
            <a:endParaRPr lang="en-US" sz="4400" dirty="0">
              <a:solidFill>
                <a:schemeClr val="bg1"/>
              </a:solidFill>
              <a:latin typeface="CORESANSG-REGULAR" panose="020B0503030302020202" pitchFamily="34" charset="77"/>
              <a:cs typeface="Calibri Light" panose="020F0302020204030204" pitchFamily="34" charset="0"/>
            </a:endParaRPr>
          </a:p>
        </p:txBody>
      </p:sp>
    </p:spTree>
    <p:extLst>
      <p:ext uri="{BB962C8B-B14F-4D97-AF65-F5344CB8AC3E}">
        <p14:creationId xmlns:p14="http://schemas.microsoft.com/office/powerpoint/2010/main" val="33647274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0" y="896147"/>
            <a:ext cx="12191999" cy="52541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8" name="Rectangle 27">
            <a:extLst>
              <a:ext uri="{FF2B5EF4-FFF2-40B4-BE49-F238E27FC236}">
                <a16:creationId xmlns:a16="http://schemas.microsoft.com/office/drawing/2014/main" id="{B8379200-A8BF-EA49-979E-217FB2DBD467}"/>
              </a:ext>
            </a:extLst>
          </p:cNvPr>
          <p:cNvSpPr/>
          <p:nvPr/>
        </p:nvSpPr>
        <p:spPr>
          <a:xfrm>
            <a:off x="1" y="0"/>
            <a:ext cx="6313714" cy="6148776"/>
          </a:xfrm>
          <a:prstGeom prst="rect">
            <a:avLst/>
          </a:prstGeom>
          <a:blipFill>
            <a:blip r:embed="rId3" cstate="screen">
              <a:extLst>
                <a:ext uri="{28A0092B-C50C-407E-A947-70E740481C1C}">
                  <a14:useLocalDpi xmlns:a14="http://schemas.microsoft.com/office/drawing/2010/main" val="0"/>
                </a:ext>
              </a:extLst>
            </a:blip>
            <a:stretch>
              <a:fillRect t="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4" name="TextBox 3">
            <a:extLst>
              <a:ext uri="{FF2B5EF4-FFF2-40B4-BE49-F238E27FC236}">
                <a16:creationId xmlns:a16="http://schemas.microsoft.com/office/drawing/2014/main" id="{A9D17165-3B47-49E5-BFB9-D925BAE9994C}"/>
              </a:ext>
            </a:extLst>
          </p:cNvPr>
          <p:cNvSpPr txBox="1"/>
          <p:nvPr/>
        </p:nvSpPr>
        <p:spPr>
          <a:xfrm>
            <a:off x="6527407" y="707701"/>
            <a:ext cx="5610611" cy="5595017"/>
          </a:xfrm>
          <a:prstGeom prst="rect">
            <a:avLst/>
          </a:prstGeom>
          <a:noFill/>
        </p:spPr>
        <p:txBody>
          <a:bodyPr wrap="square" rtlCol="0">
            <a:noAutofit/>
          </a:bodyPr>
          <a:lstStyle/>
          <a:p>
            <a:pPr marL="285750" indent="-285750">
              <a:buFont typeface="Arial" panose="020B0604020202020204" pitchFamily="34" charset="0"/>
              <a:buChar char="•"/>
              <a:defRP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schemeClr val="tx1">
                    <a:lumMod val="75000"/>
                    <a:lumOff val="25000"/>
                  </a:schemeClr>
                </a:solidFill>
                <a:latin typeface="Arial" panose="020B0604020202020204" pitchFamily="34" charset="0"/>
                <a:cs typeface="Arial" panose="020B0604020202020204" pitchFamily="34" charset="0"/>
              </a:rPr>
              <a:t>The Schools2030 project helps us a lot; we have become creative teachers, we implement our innovation, and it gives us the productivity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to make work easier. </a:t>
            </a:r>
          </a:p>
          <a:p>
            <a:pPr marL="285750" indent="-285750">
              <a:buFont typeface="Arial" panose="020B0604020202020204" pitchFamily="34" charset="0"/>
              <a:buChar char="•"/>
              <a:defRP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schemeClr val="tx1">
                    <a:lumMod val="75000"/>
                    <a:lumOff val="25000"/>
                  </a:schemeClr>
                </a:solidFill>
                <a:latin typeface="Arial" panose="020B0604020202020204" pitchFamily="34" charset="0"/>
                <a:cs typeface="Arial" panose="020B0604020202020204" pitchFamily="34" charset="0"/>
              </a:rPr>
              <a:t>We get to engage other teachers from nearby schools who come to our school to learn and replicate what we do.</a:t>
            </a:r>
          </a:p>
          <a:p>
            <a:pPr marL="285750" indent="-285750">
              <a:buFont typeface="Arial" panose="020B0604020202020204" pitchFamily="34" charset="0"/>
              <a:buChar char="•"/>
              <a:defRP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schemeClr val="tx1">
                    <a:lumMod val="75000"/>
                    <a:lumOff val="25000"/>
                  </a:schemeClr>
                </a:solidFill>
                <a:latin typeface="Arial" panose="020B0604020202020204" pitchFamily="34" charset="0"/>
                <a:cs typeface="Arial" panose="020B0604020202020204" pitchFamily="34" charset="0"/>
              </a:rPr>
              <a:t>I believe that if I continue implementing this innovation and others designed in 2021 and 2022, I will be able to strengthen children’s learning processes, support children who do not have the 3R skills and improve attendance by 100%.</a:t>
            </a:r>
          </a:p>
          <a:p>
            <a:pPr>
              <a:defRP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schemeClr val="tx1">
                    <a:lumMod val="75000"/>
                    <a:lumOff val="25000"/>
                  </a:schemeClr>
                </a:solidFill>
                <a:latin typeface="Arial" panose="020B0604020202020204" pitchFamily="34" charset="0"/>
                <a:cs typeface="Arial" panose="020B0604020202020204" pitchFamily="34" charset="0"/>
              </a:rPr>
              <a:t>It will also help children to be creative, be able to express themselves and build good relationships with each other.</a:t>
            </a:r>
          </a:p>
          <a:p>
            <a:pPr>
              <a:defRPr/>
            </a:pPr>
            <a:endParaRPr lang="en-US"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r>
              <a:rPr lang="en-PT" dirty="0"/>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6581388" y="223636"/>
            <a:ext cx="5610612"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00AEEF"/>
                </a:solidFill>
                <a:latin typeface="Montserrat ExtraBold" pitchFamily="2" charset="77"/>
                <a:cs typeface="Calibri Light" panose="020F0302020204030204" pitchFamily="34" charset="0"/>
              </a:rPr>
              <a:t>Closing</a:t>
            </a:r>
            <a:r>
              <a:rPr lang="en-US" sz="3600" b="1">
                <a:solidFill>
                  <a:srgbClr val="00AEEF"/>
                </a:solidFill>
                <a:latin typeface="Montserrat ExtraBold" pitchFamily="2" charset="77"/>
                <a:cs typeface="Calibri Light" panose="020F0302020204030204" pitchFamily="34" charset="0"/>
              </a:rPr>
              <a:t> Reflections</a:t>
            </a:r>
            <a:endParaRPr lang="en-US" sz="3600" b="1" dirty="0">
              <a:solidFill>
                <a:srgbClr val="00AEEF"/>
              </a:solidFill>
              <a:latin typeface="Montserrat ExtraBold" pitchFamily="2" charset="77"/>
              <a:cs typeface="Calibri Light" panose="020F0302020204030204" pitchFamily="34" charset="0"/>
            </a:endParaRP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endParaRPr lang="en-PT" dirty="0"/>
          </a:p>
        </p:txBody>
      </p:sp>
    </p:spTree>
    <p:extLst>
      <p:ext uri="{BB962C8B-B14F-4D97-AF65-F5344CB8AC3E}">
        <p14:creationId xmlns:p14="http://schemas.microsoft.com/office/powerpoint/2010/main" val="2735490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60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CD503-9A05-A246-8FD7-8C348B6B9986}"/>
              </a:ext>
            </a:extLst>
          </p:cNvPr>
          <p:cNvSpPr/>
          <p:nvPr/>
        </p:nvSpPr>
        <p:spPr>
          <a:xfrm>
            <a:off x="1" y="1"/>
            <a:ext cx="12192000" cy="6177042"/>
          </a:xfrm>
          <a:prstGeom prst="rect">
            <a:avLst/>
          </a:prstGeom>
          <a:solidFill>
            <a:srgbClr val="00AE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dirty="0">
              <a:sym typeface="Arial"/>
            </a:endParaRPr>
          </a:p>
        </p:txBody>
      </p:sp>
      <p:sp>
        <p:nvSpPr>
          <p:cNvPr id="7170" name="Shape 39">
            <a:extLst>
              <a:ext uri="{FF2B5EF4-FFF2-40B4-BE49-F238E27FC236}">
                <a16:creationId xmlns:a16="http://schemas.microsoft.com/office/drawing/2014/main" id="{F3D69F65-1943-034F-9D21-6899DB34B0AE}"/>
              </a:ext>
            </a:extLst>
          </p:cNvPr>
          <p:cNvSpPr txBox="1">
            <a:spLocks noChangeArrowheads="1"/>
          </p:cNvSpPr>
          <p:nvPr/>
        </p:nvSpPr>
        <p:spPr bwMode="auto">
          <a:xfrm>
            <a:off x="-2745" y="6285262"/>
            <a:ext cx="11142617" cy="57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80000"/>
              </a:lnSpc>
              <a:buSzPct val="25000"/>
            </a:pPr>
            <a:r>
              <a:rPr lang="en-US" altLang="en-PT" sz="4000" b="1" dirty="0">
                <a:solidFill>
                  <a:srgbClr val="00B0F0"/>
                </a:solidFill>
                <a:latin typeface="CORESANSG-REGULAR" panose="020B0503030302020202" pitchFamily="34" charset="77"/>
                <a:sym typeface="Lato" panose="020F0502020204030203" pitchFamily="34" charset="77"/>
              </a:rPr>
              <a:t> PARENTAL ENGAGEMENT AND MATERIALS </a:t>
            </a:r>
          </a:p>
        </p:txBody>
      </p:sp>
      <p:cxnSp>
        <p:nvCxnSpPr>
          <p:cNvPr id="7" name="Shape 89">
            <a:extLst>
              <a:ext uri="{FF2B5EF4-FFF2-40B4-BE49-F238E27FC236}">
                <a16:creationId xmlns:a16="http://schemas.microsoft.com/office/drawing/2014/main" id="{E64888AF-2556-2F4D-9105-3BA97C620A0C}"/>
              </a:ext>
            </a:extLst>
          </p:cNvPr>
          <p:cNvCxnSpPr>
            <a:cxnSpLocks noChangeShapeType="1"/>
          </p:cNvCxnSpPr>
          <p:nvPr/>
        </p:nvCxnSpPr>
        <p:spPr bwMode="auto">
          <a:xfrm flipV="1">
            <a:off x="326072" y="6152844"/>
            <a:ext cx="11532870"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sp>
        <p:nvSpPr>
          <p:cNvPr id="2" name="Oval 1">
            <a:extLst>
              <a:ext uri="{FF2B5EF4-FFF2-40B4-BE49-F238E27FC236}">
                <a16:creationId xmlns:a16="http://schemas.microsoft.com/office/drawing/2014/main" id="{D2FA675D-63F8-7D3C-2766-FA709E5AB704}"/>
              </a:ext>
            </a:extLst>
          </p:cNvPr>
          <p:cNvSpPr/>
          <p:nvPr/>
        </p:nvSpPr>
        <p:spPr>
          <a:xfrm>
            <a:off x="2029958" y="106191"/>
            <a:ext cx="8125098" cy="5964659"/>
          </a:xfrm>
          <a:prstGeom prst="ellipse">
            <a:avLst/>
          </a:prstGeom>
          <a:blipFill>
            <a:blip r:embed="rId3" cstate="screen">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8379200-A8BF-EA49-979E-217FB2DBD467}"/>
              </a:ext>
            </a:extLst>
          </p:cNvPr>
          <p:cNvSpPr/>
          <p:nvPr/>
        </p:nvSpPr>
        <p:spPr>
          <a:xfrm>
            <a:off x="-1" y="0"/>
            <a:ext cx="5840575" cy="68580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0" name="Shape 830">
            <a:extLst>
              <a:ext uri="{FF2B5EF4-FFF2-40B4-BE49-F238E27FC236}">
                <a16:creationId xmlns:a16="http://schemas.microsoft.com/office/drawing/2014/main" id="{1C6292F2-8BB4-BD4A-ABB9-E1B75FC97FD3}"/>
              </a:ext>
            </a:extLst>
          </p:cNvPr>
          <p:cNvSpPr>
            <a:spLocks noChangeArrowheads="1"/>
          </p:cNvSpPr>
          <p:nvPr/>
        </p:nvSpPr>
        <p:spPr bwMode="auto">
          <a:xfrm>
            <a:off x="6210548" y="1597751"/>
            <a:ext cx="742950" cy="742950"/>
          </a:xfrm>
          <a:prstGeom prst="ellipse">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2800" dirty="0">
                <a:solidFill>
                  <a:schemeClr val="bg1"/>
                </a:solidFill>
                <a:latin typeface="CoreSansG-Regular" panose="020B0503030302020202" pitchFamily="34" charset="77"/>
                <a:sym typeface="Lato" panose="020F0502020204030203" pitchFamily="34" charset="77"/>
              </a:rPr>
              <a:t>1</a:t>
            </a:r>
          </a:p>
        </p:txBody>
      </p:sp>
      <p:sp>
        <p:nvSpPr>
          <p:cNvPr id="12" name="Shape 830">
            <a:extLst>
              <a:ext uri="{FF2B5EF4-FFF2-40B4-BE49-F238E27FC236}">
                <a16:creationId xmlns:a16="http://schemas.microsoft.com/office/drawing/2014/main" id="{59902728-A9DE-8A40-8795-485752846C0B}"/>
              </a:ext>
            </a:extLst>
          </p:cNvPr>
          <p:cNvSpPr>
            <a:spLocks noChangeArrowheads="1"/>
          </p:cNvSpPr>
          <p:nvPr/>
        </p:nvSpPr>
        <p:spPr bwMode="auto">
          <a:xfrm>
            <a:off x="6215831" y="4769368"/>
            <a:ext cx="742950" cy="742950"/>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2800" dirty="0">
                <a:solidFill>
                  <a:schemeClr val="bg1"/>
                </a:solidFill>
                <a:latin typeface="CoreSansG-Regular" panose="020B0503030302020202" pitchFamily="34" charset="77"/>
                <a:sym typeface="Lato" panose="020F0502020204030203" pitchFamily="34" charset="77"/>
              </a:rPr>
              <a:t>2</a:t>
            </a:r>
          </a:p>
        </p:txBody>
      </p:sp>
      <p:sp>
        <p:nvSpPr>
          <p:cNvPr id="5" name="TextBox 4">
            <a:extLst>
              <a:ext uri="{FF2B5EF4-FFF2-40B4-BE49-F238E27FC236}">
                <a16:creationId xmlns:a16="http://schemas.microsoft.com/office/drawing/2014/main" id="{30E55D85-4385-964B-8F81-EB77471C418E}"/>
              </a:ext>
            </a:extLst>
          </p:cNvPr>
          <p:cNvSpPr txBox="1"/>
          <p:nvPr/>
        </p:nvSpPr>
        <p:spPr>
          <a:xfrm>
            <a:off x="11954434" y="1825383"/>
            <a:ext cx="237566" cy="369332"/>
          </a:xfrm>
          <a:prstGeom prst="rect">
            <a:avLst/>
          </a:prstGeom>
          <a:noFill/>
        </p:spPr>
        <p:txBody>
          <a:bodyPr wrap="none" rtlCol="0">
            <a:spAutoFit/>
          </a:bodyPr>
          <a:lstStyle/>
          <a:p>
            <a:r>
              <a:rPr lang="en-PT" dirty="0"/>
              <a:t> </a:t>
            </a:r>
          </a:p>
        </p:txBody>
      </p:sp>
      <p:sp>
        <p:nvSpPr>
          <p:cNvPr id="17" name="TextBox 16">
            <a:extLst>
              <a:ext uri="{FF2B5EF4-FFF2-40B4-BE49-F238E27FC236}">
                <a16:creationId xmlns:a16="http://schemas.microsoft.com/office/drawing/2014/main" id="{B3F92600-3068-4547-B5E4-EDE37944E50C}"/>
              </a:ext>
            </a:extLst>
          </p:cNvPr>
          <p:cNvSpPr txBox="1"/>
          <p:nvPr/>
        </p:nvSpPr>
        <p:spPr>
          <a:xfrm>
            <a:off x="6405409" y="4728084"/>
            <a:ext cx="5549024" cy="1360565"/>
          </a:xfrm>
          <a:prstGeom prst="rect">
            <a:avLst/>
          </a:prstGeom>
          <a:noFill/>
        </p:spPr>
        <p:txBody>
          <a:bodyPr wrap="square" lIns="91440" tIns="45720" rIns="91440" bIns="45720" anchor="t">
            <a:spAutoFit/>
          </a:bodyPr>
          <a:lstStyle/>
          <a:p>
            <a:pPr lvl="2">
              <a:defRPr/>
            </a:pPr>
            <a:r>
              <a:rPr lang="en-US" sz="1600" dirty="0">
                <a:solidFill>
                  <a:schemeClr val="tx1">
                    <a:lumMod val="75000"/>
                    <a:lumOff val="25000"/>
                  </a:schemeClr>
                </a:solidFill>
                <a:latin typeface="Arial"/>
                <a:cs typeface="Arial"/>
              </a:rPr>
              <a:t>Parents were not engaging in supporting children’s learning. They didn’t </a:t>
            </a:r>
            <a:r>
              <a:rPr lang="en-US" sz="1600" dirty="0" err="1">
                <a:solidFill>
                  <a:schemeClr val="tx1">
                    <a:lumMod val="75000"/>
                    <a:lumOff val="25000"/>
                  </a:schemeClr>
                </a:solidFill>
                <a:latin typeface="Arial"/>
                <a:cs typeface="Arial"/>
              </a:rPr>
              <a:t>prioritise</a:t>
            </a:r>
            <a:r>
              <a:rPr lang="en-US" sz="1600" dirty="0">
                <a:solidFill>
                  <a:schemeClr val="tx1">
                    <a:lumMod val="75000"/>
                    <a:lumOff val="25000"/>
                  </a:schemeClr>
                </a:solidFill>
                <a:latin typeface="Arial"/>
                <a:cs typeface="Arial"/>
              </a:rPr>
              <a:t> preprimary education. Also, attendance was low. Here is a current enrolment: 154; M63, F91. </a:t>
            </a:r>
            <a:endParaRPr lang="en-US"/>
          </a:p>
          <a:p>
            <a:pPr lvl="2">
              <a:lnSpc>
                <a:spcPts val="2400"/>
              </a:lnSpc>
              <a:spcAft>
                <a:spcPts val="300"/>
              </a:spcAft>
              <a:defRPr/>
            </a:pPr>
            <a:r>
              <a:rPr lang="en-US" sz="1600" dirty="0">
                <a:solidFill>
                  <a:schemeClr val="tx1">
                    <a:lumMod val="75000"/>
                    <a:lumOff val="25000"/>
                  </a:schemeClr>
                </a:solidFill>
                <a:latin typeface="Arial"/>
                <a:cs typeface="Arial"/>
              </a:rPr>
              <a:t>.</a:t>
            </a:r>
            <a:endParaRPr lang="en-US" dirty="0"/>
          </a:p>
        </p:txBody>
      </p:sp>
      <p:sp>
        <p:nvSpPr>
          <p:cNvPr id="18" name="TextBox 17">
            <a:extLst>
              <a:ext uri="{FF2B5EF4-FFF2-40B4-BE49-F238E27FC236}">
                <a16:creationId xmlns:a16="http://schemas.microsoft.com/office/drawing/2014/main" id="{3D44DE57-9573-C34F-A833-EC7B16A3A0A1}"/>
              </a:ext>
            </a:extLst>
          </p:cNvPr>
          <p:cNvSpPr txBox="1"/>
          <p:nvPr/>
        </p:nvSpPr>
        <p:spPr>
          <a:xfrm>
            <a:off x="6405408" y="1480925"/>
            <a:ext cx="5549025" cy="2293448"/>
          </a:xfrm>
          <a:prstGeom prst="rect">
            <a:avLst/>
          </a:prstGeom>
          <a:noFill/>
        </p:spPr>
        <p:txBody>
          <a:bodyPr wrap="square" lIns="91440" tIns="45720" rIns="91440" bIns="45720" anchor="t">
            <a:spAutoFit/>
          </a:bodyPr>
          <a:lstStyle/>
          <a:p>
            <a:pPr lvl="2">
              <a:lnSpc>
                <a:spcPts val="2400"/>
              </a:lnSpc>
              <a:spcAft>
                <a:spcPts val="300"/>
              </a:spcAft>
              <a:defRPr/>
            </a:pPr>
            <a:r>
              <a:rPr lang="en-US" sz="1600" dirty="0">
                <a:solidFill>
                  <a:schemeClr val="tx1">
                    <a:lumMod val="75000"/>
                    <a:lumOff val="25000"/>
                  </a:schemeClr>
                </a:solidFill>
                <a:latin typeface="Arial"/>
                <a:cs typeface="Arial"/>
              </a:rPr>
              <a:t>We assessed holistic learning outcomes and the teaching and learning environment</a:t>
            </a:r>
            <a:endParaRPr lang="en-US" dirty="0">
              <a:solidFill>
                <a:schemeClr val="tx1">
                  <a:lumMod val="75000"/>
                  <a:lumOff val="25000"/>
                </a:schemeClr>
              </a:solidFill>
              <a:latin typeface="Arial"/>
              <a:cs typeface="Arial"/>
            </a:endParaRPr>
          </a:p>
          <a:p>
            <a:pPr lvl="2">
              <a:lnSpc>
                <a:spcPts val="2400"/>
              </a:lnSpc>
              <a:spcAft>
                <a:spcPts val="300"/>
              </a:spcAft>
              <a:defRPr/>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lvl="2">
              <a:lnSpc>
                <a:spcPts val="2400"/>
              </a:lnSpc>
              <a:spcAft>
                <a:spcPts val="300"/>
              </a:spcAft>
              <a:defRPr/>
            </a:pPr>
            <a:r>
              <a:rPr lang="en-US" sz="1600" dirty="0">
                <a:solidFill>
                  <a:schemeClr val="tx1">
                    <a:lumMod val="75000"/>
                    <a:lumOff val="25000"/>
                  </a:schemeClr>
                </a:solidFill>
                <a:latin typeface="Arial" panose="020B0604020202020204" pitchFamily="34" charset="0"/>
                <a:cs typeface="Arial" panose="020B0604020202020204" pitchFamily="34" charset="0"/>
              </a:rPr>
              <a:t>We identified that the teaching and learning environment wasn’t good enough. It doesn’t have the best quality T/L materials. Children didn't acquire basic learning skills more easily.</a:t>
            </a:r>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4566386" y="281546"/>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AEEF"/>
                </a:solidFill>
                <a:latin typeface="CORESANSG-REGULAR" panose="020B0503030302020202" pitchFamily="34" charset="77"/>
                <a:cs typeface="Calibri Light" panose="020F0302020204030204" pitchFamily="34" charset="0"/>
              </a:rPr>
              <a:t>The Challenge</a:t>
            </a: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endParaRPr lang="en-PT" dirty="0"/>
          </a:p>
        </p:txBody>
      </p:sp>
    </p:spTree>
    <p:extLst>
      <p:ext uri="{BB962C8B-B14F-4D97-AF65-F5344CB8AC3E}">
        <p14:creationId xmlns:p14="http://schemas.microsoft.com/office/powerpoint/2010/main" val="4097663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9C79E3-76AE-1D4D-86B9-A91DD9BD55B7}"/>
              </a:ext>
            </a:extLst>
          </p:cNvPr>
          <p:cNvSpPr>
            <a:spLocks noGrp="1"/>
          </p:cNvSpPr>
          <p:nvPr>
            <p:ph type="body" sz="quarter" idx="4294967295"/>
          </p:nvPr>
        </p:nvSpPr>
        <p:spPr>
          <a:xfrm>
            <a:off x="481694" y="415809"/>
            <a:ext cx="11283348" cy="306388"/>
          </a:xfrm>
        </p:spPr>
        <p:txBody>
          <a:bodyPr/>
          <a:lstStyle/>
          <a:p>
            <a:pPr marL="0" indent="0">
              <a:buNone/>
            </a:pPr>
            <a:r>
              <a:rPr lang="en-PT" dirty="0"/>
              <a:t> </a:t>
            </a:r>
          </a:p>
        </p:txBody>
      </p:sp>
      <p:sp>
        <p:nvSpPr>
          <p:cNvPr id="18" name="Text Placeholder 2">
            <a:extLst>
              <a:ext uri="{FF2B5EF4-FFF2-40B4-BE49-F238E27FC236}">
                <a16:creationId xmlns:a16="http://schemas.microsoft.com/office/drawing/2014/main" id="{F8CF9FB4-9DD0-694C-80FC-D31FBDB9B156}"/>
              </a:ext>
            </a:extLst>
          </p:cNvPr>
          <p:cNvSpPr txBox="1">
            <a:spLocks/>
          </p:cNvSpPr>
          <p:nvPr/>
        </p:nvSpPr>
        <p:spPr>
          <a:xfrm>
            <a:off x="217031" y="3032604"/>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00AEEF"/>
                </a:solidFill>
                <a:latin typeface="Montserrat ExtraBold" pitchFamily="2" charset="77"/>
                <a:cs typeface="Calibri Light" panose="020F0302020204030204" pitchFamily="34" charset="0"/>
              </a:rPr>
              <a:t>The Idea</a:t>
            </a:r>
          </a:p>
        </p:txBody>
      </p:sp>
      <p:sp>
        <p:nvSpPr>
          <p:cNvPr id="19" name="Text Placeholder 3">
            <a:extLst>
              <a:ext uri="{FF2B5EF4-FFF2-40B4-BE49-F238E27FC236}">
                <a16:creationId xmlns:a16="http://schemas.microsoft.com/office/drawing/2014/main" id="{A2C39D32-2EA6-B640-A789-C4B963677057}"/>
              </a:ext>
            </a:extLst>
          </p:cNvPr>
          <p:cNvSpPr txBox="1">
            <a:spLocks/>
          </p:cNvSpPr>
          <p:nvPr/>
        </p:nvSpPr>
        <p:spPr>
          <a:xfrm>
            <a:off x="2566631" y="3151254"/>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600"/>
              </a:spcBef>
              <a:defRPr/>
            </a:pPr>
            <a:r>
              <a:rPr lang="en-US" sz="2400" dirty="0">
                <a:solidFill>
                  <a:srgbClr val="42BEF3"/>
                </a:solidFill>
                <a:latin typeface="Montserrat Medium" pitchFamily="2" charset="77"/>
                <a:ea typeface="ＭＳ Ｐゴシック" charset="0"/>
                <a:cs typeface="Calibri Light" panose="020F0302020204030204" pitchFamily="34" charset="0"/>
              </a:rPr>
              <a:t>How we solved this problem?</a:t>
            </a:r>
          </a:p>
        </p:txBody>
      </p:sp>
      <p:sp>
        <p:nvSpPr>
          <p:cNvPr id="13" name="TextBox 12">
            <a:extLst>
              <a:ext uri="{FF2B5EF4-FFF2-40B4-BE49-F238E27FC236}">
                <a16:creationId xmlns:a16="http://schemas.microsoft.com/office/drawing/2014/main" id="{B320B447-606D-E644-8AC5-A0B6A38C23DC}"/>
              </a:ext>
            </a:extLst>
          </p:cNvPr>
          <p:cNvSpPr txBox="1"/>
          <p:nvPr/>
        </p:nvSpPr>
        <p:spPr>
          <a:xfrm>
            <a:off x="4108174" y="3222974"/>
            <a:ext cx="184731" cy="369332"/>
          </a:xfrm>
          <a:prstGeom prst="rect">
            <a:avLst/>
          </a:prstGeom>
          <a:noFill/>
        </p:spPr>
        <p:txBody>
          <a:bodyPr wrap="none" rtlCol="0">
            <a:spAutoFit/>
          </a:bodyPr>
          <a:lstStyle/>
          <a:p>
            <a:endParaRPr lang="en-PT" dirty="0"/>
          </a:p>
        </p:txBody>
      </p:sp>
      <p:sp>
        <p:nvSpPr>
          <p:cNvPr id="27" name="Shape 1701">
            <a:extLst>
              <a:ext uri="{FF2B5EF4-FFF2-40B4-BE49-F238E27FC236}">
                <a16:creationId xmlns:a16="http://schemas.microsoft.com/office/drawing/2014/main" id="{E95E8468-CC9E-D743-B52B-99DFDF75877E}"/>
              </a:ext>
            </a:extLst>
          </p:cNvPr>
          <p:cNvSpPr>
            <a:spLocks noChangeArrowheads="1"/>
          </p:cNvSpPr>
          <p:nvPr/>
        </p:nvSpPr>
        <p:spPr bwMode="auto">
          <a:xfrm>
            <a:off x="1323495" y="3725221"/>
            <a:ext cx="733650" cy="733650"/>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28" name="Shape 1703">
            <a:extLst>
              <a:ext uri="{FF2B5EF4-FFF2-40B4-BE49-F238E27FC236}">
                <a16:creationId xmlns:a16="http://schemas.microsoft.com/office/drawing/2014/main" id="{42647846-899B-B64E-AFF2-19BD986FB005}"/>
              </a:ext>
            </a:extLst>
          </p:cNvPr>
          <p:cNvSpPr>
            <a:spLocks noChangeArrowheads="1"/>
          </p:cNvSpPr>
          <p:nvPr/>
        </p:nvSpPr>
        <p:spPr bwMode="auto">
          <a:xfrm>
            <a:off x="5363505" y="3709912"/>
            <a:ext cx="733642" cy="733642"/>
          </a:xfrm>
          <a:prstGeom prst="ellipse">
            <a:avLst/>
          </a:prstGeom>
          <a:solidFill>
            <a:srgbClr val="117B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29" name="Shape 1705">
            <a:extLst>
              <a:ext uri="{FF2B5EF4-FFF2-40B4-BE49-F238E27FC236}">
                <a16:creationId xmlns:a16="http://schemas.microsoft.com/office/drawing/2014/main" id="{9C731244-F1B4-304E-B9A0-60C0154FF785}"/>
              </a:ext>
            </a:extLst>
          </p:cNvPr>
          <p:cNvSpPr>
            <a:spLocks noChangeArrowheads="1"/>
          </p:cNvSpPr>
          <p:nvPr/>
        </p:nvSpPr>
        <p:spPr bwMode="auto">
          <a:xfrm>
            <a:off x="9802213" y="3693557"/>
            <a:ext cx="733642" cy="733642"/>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sp>
        <p:nvSpPr>
          <p:cNvPr id="31" name="TextBox 30">
            <a:extLst>
              <a:ext uri="{FF2B5EF4-FFF2-40B4-BE49-F238E27FC236}">
                <a16:creationId xmlns:a16="http://schemas.microsoft.com/office/drawing/2014/main" id="{C2FEC12B-9707-1E4C-A002-5EB9389D4DF2}"/>
              </a:ext>
            </a:extLst>
          </p:cNvPr>
          <p:cNvSpPr txBox="1"/>
          <p:nvPr/>
        </p:nvSpPr>
        <p:spPr>
          <a:xfrm>
            <a:off x="3071916" y="4532724"/>
            <a:ext cx="5316820"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We achieve the idea through </a:t>
            </a:r>
            <a:r>
              <a:rPr lang="en-US" sz="1600" dirty="0">
                <a:solidFill>
                  <a:srgbClr val="000000">
                    <a:lumMod val="75000"/>
                    <a:lumOff val="25000"/>
                  </a:srgbClr>
                </a:solidFill>
                <a:latin typeface="Arial" panose="020B0604020202020204" pitchFamily="34" charset="0"/>
                <a:cs typeface="Arial" panose="020B0604020202020204" pitchFamily="34" charset="0"/>
              </a:rPr>
              <a:t>p</a:t>
            </a:r>
            <a:r>
              <a:rPr kumimoji="0" lang="en-US" sz="16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cs typeface="Arial" panose="020B0604020202020204" pitchFamily="34" charset="0"/>
              </a:rPr>
              <a:t>arents</a:t>
            </a: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 meetings, giving them reports on children’s progress, </a:t>
            </a:r>
            <a:r>
              <a:rPr kumimoji="0" lang="en-US" sz="16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cs typeface="Arial" panose="020B0604020202020204" pitchFamily="34" charset="0"/>
              </a:rPr>
              <a:t>sensitising</a:t>
            </a: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 them through info letters, and igniting their enthusiasm to participate in school development activities, such as bringing resources and engaging in the fabrication of the teaching and learning materials, contributing and manage the feeding program, ensuring children’s safety and security.  </a:t>
            </a:r>
          </a:p>
        </p:txBody>
      </p:sp>
      <p:sp>
        <p:nvSpPr>
          <p:cNvPr id="33" name="TextBox 32">
            <a:extLst>
              <a:ext uri="{FF2B5EF4-FFF2-40B4-BE49-F238E27FC236}">
                <a16:creationId xmlns:a16="http://schemas.microsoft.com/office/drawing/2014/main" id="{491E3163-AC68-A240-8C87-5F44431E595A}"/>
              </a:ext>
            </a:extLst>
          </p:cNvPr>
          <p:cNvSpPr txBox="1"/>
          <p:nvPr/>
        </p:nvSpPr>
        <p:spPr>
          <a:xfrm>
            <a:off x="8682748" y="4542719"/>
            <a:ext cx="3312983"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This idea has helped all children learn through </a:t>
            </a:r>
            <a:r>
              <a:rPr kumimoji="0" lang="en-US" sz="140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play, be creative, acquire 3R skills, increased collaboration among themselves, and self-expression</a:t>
            </a:r>
            <a:r>
              <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a:t>
            </a:r>
            <a:endParaRPr kumimoji="0" lang="en-PT" sz="1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4C07C07-AA73-044A-93A9-5220D0854F69}"/>
              </a:ext>
            </a:extLst>
          </p:cNvPr>
          <p:cNvSpPr txBox="1"/>
          <p:nvPr/>
        </p:nvSpPr>
        <p:spPr>
          <a:xfrm>
            <a:off x="11811000" y="-857250"/>
            <a:ext cx="184731" cy="369332"/>
          </a:xfrm>
          <a:prstGeom prst="rect">
            <a:avLst/>
          </a:prstGeom>
          <a:noFill/>
        </p:spPr>
        <p:txBody>
          <a:bodyPr wrap="none" rtlCol="0">
            <a:spAutoFit/>
          </a:bodyPr>
          <a:lstStyle/>
          <a:p>
            <a:endParaRPr lang="en-PT" dirty="0"/>
          </a:p>
        </p:txBody>
      </p:sp>
      <p:cxnSp>
        <p:nvCxnSpPr>
          <p:cNvPr id="16" name="Straight Arrow Connector 15">
            <a:extLst>
              <a:ext uri="{FF2B5EF4-FFF2-40B4-BE49-F238E27FC236}">
                <a16:creationId xmlns:a16="http://schemas.microsoft.com/office/drawing/2014/main" id="{539450C1-CEB1-9F47-A985-3A0B27634A85}"/>
              </a:ext>
            </a:extLst>
          </p:cNvPr>
          <p:cNvCxnSpPr>
            <a:cxnSpLocks/>
            <a:endCxn id="28" idx="2"/>
          </p:cNvCxnSpPr>
          <p:nvPr/>
        </p:nvCxnSpPr>
        <p:spPr>
          <a:xfrm>
            <a:off x="2057145" y="4076729"/>
            <a:ext cx="3306360" cy="4"/>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CD6C841-85D9-8D4D-908E-D5A823D9AEB1}"/>
              </a:ext>
            </a:extLst>
          </p:cNvPr>
          <p:cNvCxnSpPr>
            <a:cxnSpLocks/>
            <a:endCxn id="29" idx="2"/>
          </p:cNvCxnSpPr>
          <p:nvPr/>
        </p:nvCxnSpPr>
        <p:spPr>
          <a:xfrm flipV="1">
            <a:off x="6096000" y="4060378"/>
            <a:ext cx="3706213" cy="8985"/>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A44B12F-DCF1-EF58-9CCE-BA53F8607F29}"/>
              </a:ext>
            </a:extLst>
          </p:cNvPr>
          <p:cNvSpPr txBox="1"/>
          <p:nvPr/>
        </p:nvSpPr>
        <p:spPr>
          <a:xfrm>
            <a:off x="814008" y="4550312"/>
            <a:ext cx="1752623" cy="954107"/>
          </a:xfrm>
          <a:prstGeom prst="rect">
            <a:avLst/>
          </a:prstGeom>
          <a:noFill/>
        </p:spPr>
        <p:txBody>
          <a:bodyPr wrap="square" rtlCol="0">
            <a:spAutoFit/>
          </a:bodyPr>
          <a:lstStyle/>
          <a:p>
            <a:pPr algn="ctr"/>
            <a:r>
              <a:rPr lang="en-US" sz="1400" b="1" dirty="0">
                <a:solidFill>
                  <a:schemeClr val="tx1">
                    <a:lumMod val="75000"/>
                    <a:lumOff val="25000"/>
                  </a:schemeClr>
                </a:solidFill>
                <a:latin typeface="Arial" panose="020B0604020202020204" pitchFamily="34" charset="0"/>
                <a:cs typeface="Arial" panose="020B0604020202020204" pitchFamily="34" charset="0"/>
              </a:rPr>
              <a:t>Parental engagement in the development of T/L materials</a:t>
            </a:r>
          </a:p>
        </p:txBody>
      </p:sp>
      <p:sp>
        <p:nvSpPr>
          <p:cNvPr id="4" name="Rectangle 3">
            <a:extLst>
              <a:ext uri="{FF2B5EF4-FFF2-40B4-BE49-F238E27FC236}">
                <a16:creationId xmlns:a16="http://schemas.microsoft.com/office/drawing/2014/main" id="{8E4155E8-4C70-C4A1-E83A-C21A1739BC8D}"/>
              </a:ext>
            </a:extLst>
          </p:cNvPr>
          <p:cNvSpPr/>
          <p:nvPr/>
        </p:nvSpPr>
        <p:spPr>
          <a:xfrm>
            <a:off x="-19900" y="-23400"/>
            <a:ext cx="6599658" cy="2966834"/>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sp>
        <p:nvSpPr>
          <p:cNvPr id="5" name="Rectangle 4">
            <a:extLst>
              <a:ext uri="{FF2B5EF4-FFF2-40B4-BE49-F238E27FC236}">
                <a16:creationId xmlns:a16="http://schemas.microsoft.com/office/drawing/2014/main" id="{E7C85C6A-1891-BE25-93D4-2108E9CA0333}"/>
              </a:ext>
            </a:extLst>
          </p:cNvPr>
          <p:cNvSpPr/>
          <p:nvPr/>
        </p:nvSpPr>
        <p:spPr>
          <a:xfrm>
            <a:off x="6579758" y="-23401"/>
            <a:ext cx="5612242" cy="2969635"/>
          </a:xfrm>
          <a:prstGeom prst="rect">
            <a:avLst/>
          </a:prstGeom>
          <a:blipFill>
            <a:blip r:embed="rId4"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endParaRPr lang="en-TZ"/>
          </a:p>
        </p:txBody>
      </p:sp>
    </p:spTree>
    <p:extLst>
      <p:ext uri="{BB962C8B-B14F-4D97-AF65-F5344CB8AC3E}">
        <p14:creationId xmlns:p14="http://schemas.microsoft.com/office/powerpoint/2010/main" val="815756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40D9E8-F47A-A411-52C7-1E089CDC30BD}"/>
              </a:ext>
            </a:extLst>
          </p:cNvPr>
          <p:cNvSpPr/>
          <p:nvPr/>
        </p:nvSpPr>
        <p:spPr>
          <a:xfrm>
            <a:off x="316335" y="1921658"/>
            <a:ext cx="3760288" cy="4324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3"/>
          <p:cNvSpPr>
            <a:spLocks noGrp="1"/>
          </p:cNvSpPr>
          <p:nvPr>
            <p:ph type="body" sz="quarter" idx="4294967295"/>
          </p:nvPr>
        </p:nvSpPr>
        <p:spPr>
          <a:xfrm>
            <a:off x="1885951" y="413369"/>
            <a:ext cx="8676925" cy="435768"/>
          </a:xfrm>
        </p:spPr>
        <p:txBody>
          <a:bodyPr/>
          <a:lstStyle/>
          <a:p>
            <a:pPr marL="0" indent="0" algn="just">
              <a:spcBef>
                <a:spcPts val="600"/>
              </a:spcBef>
              <a:buNone/>
              <a:defRPr/>
            </a:pPr>
            <a:r>
              <a:rPr lang="en-US" sz="1800" i="1" dirty="0">
                <a:solidFill>
                  <a:prstClr val="white">
                    <a:lumMod val="50000"/>
                  </a:prstClr>
                </a:solidFill>
                <a:latin typeface="Calibri Light" panose="020F0302020204030204" pitchFamily="34" charset="0"/>
                <a:ea typeface="ＭＳ Ｐゴシック" charset="0"/>
                <a:cs typeface="Calibri Light" panose="020F0302020204030204" pitchFamily="34" charset="0"/>
              </a:rPr>
              <a:t> </a:t>
            </a:r>
          </a:p>
        </p:txBody>
      </p:sp>
      <p:sp>
        <p:nvSpPr>
          <p:cNvPr id="30" name="Text Placeholder 2">
            <a:extLst>
              <a:ext uri="{FF2B5EF4-FFF2-40B4-BE49-F238E27FC236}">
                <a16:creationId xmlns:a16="http://schemas.microsoft.com/office/drawing/2014/main" id="{206F3B53-034B-6947-B611-BA08CCFF8D2C}"/>
              </a:ext>
            </a:extLst>
          </p:cNvPr>
          <p:cNvSpPr txBox="1">
            <a:spLocks/>
          </p:cNvSpPr>
          <p:nvPr/>
        </p:nvSpPr>
        <p:spPr>
          <a:xfrm>
            <a:off x="2731119" y="503738"/>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AEEF"/>
                </a:solidFill>
                <a:latin typeface="Montserrat ExtraBold" pitchFamily="2" charset="77"/>
                <a:cs typeface="Calibri Light" panose="020F0302020204030204" pitchFamily="34" charset="0"/>
              </a:rPr>
              <a:t>Design Process</a:t>
            </a:r>
          </a:p>
        </p:txBody>
      </p:sp>
      <p:sp>
        <p:nvSpPr>
          <p:cNvPr id="39" name="TextBox 38">
            <a:extLst>
              <a:ext uri="{FF2B5EF4-FFF2-40B4-BE49-F238E27FC236}">
                <a16:creationId xmlns:a16="http://schemas.microsoft.com/office/drawing/2014/main" id="{6EFA7F37-1F5E-6642-9E89-B32E496ADCA5}"/>
              </a:ext>
            </a:extLst>
          </p:cNvPr>
          <p:cNvSpPr txBox="1"/>
          <p:nvPr/>
        </p:nvSpPr>
        <p:spPr>
          <a:xfrm>
            <a:off x="316335" y="1944905"/>
            <a:ext cx="3760288" cy="4555093"/>
          </a:xfrm>
          <a:prstGeom prst="rect">
            <a:avLst/>
          </a:prstGeom>
          <a:noFill/>
        </p:spPr>
        <p:txBody>
          <a:bodyPr wrap="square" rtlCol="0">
            <a:spAutoFit/>
          </a:bodyPr>
          <a:lstStyle/>
          <a:p>
            <a:pPr algn="ctr">
              <a:spcAft>
                <a:spcPts val="600"/>
              </a:spcAft>
            </a:pPr>
            <a:r>
              <a:rPr lang="en-US" b="1" dirty="0">
                <a:solidFill>
                  <a:schemeClr val="bg1"/>
                </a:solidFill>
                <a:latin typeface="Arial" panose="020B0604020202020204" pitchFamily="34" charset="0"/>
                <a:cs typeface="Arial" panose="020B0604020202020204" pitchFamily="34" charset="0"/>
              </a:rPr>
              <a:t>We assessed learners and conducted interviews.</a:t>
            </a:r>
          </a:p>
          <a:p>
            <a:pPr algn="ctr">
              <a:spcAft>
                <a:spcPts val="600"/>
              </a:spcAft>
            </a:pPr>
            <a:endParaRPr lang="en-US" b="1" dirty="0">
              <a:solidFill>
                <a:schemeClr val="bg1"/>
              </a:solidFill>
              <a:latin typeface="Arial" panose="020B0604020202020204" pitchFamily="34" charset="0"/>
              <a:cs typeface="Arial" panose="020B0604020202020204" pitchFamily="34" charset="0"/>
            </a:endParaRPr>
          </a:p>
          <a:p>
            <a:pPr algn="ctr">
              <a:spcAft>
                <a:spcPts val="600"/>
              </a:spcAft>
            </a:pPr>
            <a:r>
              <a:rPr lang="en-US" dirty="0">
                <a:solidFill>
                  <a:schemeClr val="bg1"/>
                </a:solidFill>
                <a:latin typeface="Arial" panose="020B0604020202020204" pitchFamily="34" charset="0"/>
                <a:cs typeface="Arial" panose="020B0604020202020204" pitchFamily="34" charset="0"/>
              </a:rPr>
              <a:t>We conducted assessments on holistic learning outcomes using IDELA and learning environments (BEQI), where students and teachers participated.</a:t>
            </a:r>
          </a:p>
          <a:p>
            <a:pPr algn="ctr">
              <a:spcAft>
                <a:spcPts val="600"/>
              </a:spcAft>
            </a:pPr>
            <a:endParaRPr lang="en-US" sz="800" dirty="0">
              <a:solidFill>
                <a:schemeClr val="bg1"/>
              </a:solidFill>
              <a:latin typeface="Arial" panose="020B0604020202020204" pitchFamily="34" charset="0"/>
              <a:cs typeface="Arial" panose="020B0604020202020204" pitchFamily="34" charset="0"/>
            </a:endParaRPr>
          </a:p>
          <a:p>
            <a:pPr algn="ctr">
              <a:spcAft>
                <a:spcPts val="600"/>
              </a:spcAft>
            </a:pPr>
            <a:r>
              <a:rPr lang="en-US" dirty="0">
                <a:solidFill>
                  <a:schemeClr val="bg1"/>
                </a:solidFill>
                <a:latin typeface="Arial" panose="020B0604020202020204" pitchFamily="34" charset="0"/>
                <a:cs typeface="Arial" panose="020B0604020202020204" pitchFamily="34" charset="0"/>
              </a:rPr>
              <a:t>Parents who participated in the interview explained their participation status and confirmed that their participation in school- related activities was generally poor.</a:t>
            </a:r>
          </a:p>
        </p:txBody>
      </p:sp>
      <p:sp>
        <p:nvSpPr>
          <p:cNvPr id="5" name="TextBox 4">
            <a:extLst>
              <a:ext uri="{FF2B5EF4-FFF2-40B4-BE49-F238E27FC236}">
                <a16:creationId xmlns:a16="http://schemas.microsoft.com/office/drawing/2014/main" id="{DA171E7C-A39E-5444-B35D-83FD6F2688DA}"/>
              </a:ext>
            </a:extLst>
          </p:cNvPr>
          <p:cNvSpPr txBox="1"/>
          <p:nvPr/>
        </p:nvSpPr>
        <p:spPr>
          <a:xfrm>
            <a:off x="11098377" y="3021431"/>
            <a:ext cx="184731" cy="369332"/>
          </a:xfrm>
          <a:prstGeom prst="rect">
            <a:avLst/>
          </a:prstGeom>
          <a:noFill/>
        </p:spPr>
        <p:txBody>
          <a:bodyPr wrap="none" rtlCol="0">
            <a:spAutoFit/>
          </a:bodyPr>
          <a:lstStyle/>
          <a:p>
            <a:endParaRPr lang="en-PT"/>
          </a:p>
        </p:txBody>
      </p:sp>
      <p:sp>
        <p:nvSpPr>
          <p:cNvPr id="6" name="TextBox 5">
            <a:extLst>
              <a:ext uri="{FF2B5EF4-FFF2-40B4-BE49-F238E27FC236}">
                <a16:creationId xmlns:a16="http://schemas.microsoft.com/office/drawing/2014/main" id="{28334755-D41C-244F-83C4-E349F3C8E5A6}"/>
              </a:ext>
            </a:extLst>
          </p:cNvPr>
          <p:cNvSpPr txBox="1"/>
          <p:nvPr/>
        </p:nvSpPr>
        <p:spPr>
          <a:xfrm>
            <a:off x="4031150" y="2695966"/>
            <a:ext cx="184731" cy="369332"/>
          </a:xfrm>
          <a:prstGeom prst="rect">
            <a:avLst/>
          </a:prstGeom>
          <a:noFill/>
        </p:spPr>
        <p:txBody>
          <a:bodyPr wrap="none" rtlCol="0">
            <a:spAutoFit/>
          </a:bodyPr>
          <a:lstStyle/>
          <a:p>
            <a:endParaRPr lang="en-PT" dirty="0"/>
          </a:p>
        </p:txBody>
      </p:sp>
      <p:sp>
        <p:nvSpPr>
          <p:cNvPr id="3" name="Rectangle 2">
            <a:extLst>
              <a:ext uri="{FF2B5EF4-FFF2-40B4-BE49-F238E27FC236}">
                <a16:creationId xmlns:a16="http://schemas.microsoft.com/office/drawing/2014/main" id="{6C1067C5-07D4-3D02-563D-1AA6651E90A3}"/>
              </a:ext>
            </a:extLst>
          </p:cNvPr>
          <p:cNvSpPr/>
          <p:nvPr/>
        </p:nvSpPr>
        <p:spPr>
          <a:xfrm>
            <a:off x="4522879" y="1921658"/>
            <a:ext cx="3429808" cy="4324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6565DAB-1B3E-CF42-8417-ADF45643427E}"/>
              </a:ext>
            </a:extLst>
          </p:cNvPr>
          <p:cNvSpPr txBox="1"/>
          <p:nvPr/>
        </p:nvSpPr>
        <p:spPr>
          <a:xfrm>
            <a:off x="4477407" y="1968155"/>
            <a:ext cx="3429808" cy="3524042"/>
          </a:xfrm>
          <a:prstGeom prst="rect">
            <a:avLst/>
          </a:prstGeom>
          <a:noFill/>
        </p:spPr>
        <p:txBody>
          <a:bodyPr wrap="square" rtlCol="0">
            <a:spAutoFit/>
          </a:bodyPr>
          <a:lstStyle/>
          <a:p>
            <a:pPr algn="ctr">
              <a:spcAft>
                <a:spcPts val="600"/>
              </a:spcAft>
              <a:defRPr/>
            </a:pPr>
            <a:r>
              <a:rPr lang="en-US" b="1" dirty="0">
                <a:solidFill>
                  <a:schemeClr val="bg1"/>
                </a:solidFill>
                <a:latin typeface="Arial" panose="020B0604020202020204" pitchFamily="34" charset="0"/>
                <a:cs typeface="Arial" panose="020B0604020202020204" pitchFamily="34" charset="0"/>
              </a:rPr>
              <a:t>We noticed</a:t>
            </a:r>
          </a:p>
          <a:p>
            <a:pPr algn="ctr">
              <a:spcAft>
                <a:spcPts val="600"/>
              </a:spcAft>
              <a:defRPr/>
            </a:pPr>
            <a:endParaRPr lang="en-US" b="1" dirty="0">
              <a:solidFill>
                <a:schemeClr val="bg1"/>
              </a:solidFill>
              <a:latin typeface="Arial" panose="020B0604020202020204" pitchFamily="34" charset="0"/>
              <a:cs typeface="Arial" panose="020B0604020202020204" pitchFamily="34" charset="0"/>
            </a:endParaRPr>
          </a:p>
          <a:p>
            <a:pPr algn="ctr">
              <a:spcAft>
                <a:spcPts val="600"/>
              </a:spcAft>
              <a:defRPr/>
            </a:pPr>
            <a:endParaRPr lang="en-US" dirty="0">
              <a:solidFill>
                <a:schemeClr val="bg1"/>
              </a:solidFill>
              <a:latin typeface="Arial" panose="020B0604020202020204" pitchFamily="34" charset="0"/>
              <a:cs typeface="Arial" panose="020B0604020202020204" pitchFamily="34" charset="0"/>
            </a:endParaRPr>
          </a:p>
          <a:p>
            <a:pPr algn="ctr">
              <a:spcAft>
                <a:spcPts val="600"/>
              </a:spcAft>
              <a:defRPr/>
            </a:pPr>
            <a:r>
              <a:rPr lang="en-US" dirty="0">
                <a:solidFill>
                  <a:schemeClr val="bg1"/>
                </a:solidFill>
                <a:latin typeface="Arial" panose="020B0604020202020204" pitchFamily="34" charset="0"/>
                <a:cs typeface="Arial" panose="020B0604020202020204" pitchFamily="34" charset="0"/>
              </a:rPr>
              <a:t>We identified that the teaching and learning environment wasn’t good enough. It doesn’t have the best quality T/L materials.</a:t>
            </a:r>
          </a:p>
          <a:p>
            <a:pPr algn="ctr">
              <a:spcAft>
                <a:spcPts val="600"/>
              </a:spcAft>
              <a:defRPr/>
            </a:pPr>
            <a:endParaRPr lang="en-US" dirty="0">
              <a:solidFill>
                <a:schemeClr val="bg1"/>
              </a:solidFill>
              <a:latin typeface="Arial" panose="020B0604020202020204" pitchFamily="34" charset="0"/>
              <a:cs typeface="Arial" panose="020B0604020202020204" pitchFamily="34" charset="0"/>
            </a:endParaRPr>
          </a:p>
          <a:p>
            <a:pPr algn="ctr">
              <a:spcAft>
                <a:spcPts val="600"/>
              </a:spcAft>
              <a:defRPr/>
            </a:pPr>
            <a:r>
              <a:rPr lang="en-US" dirty="0">
                <a:solidFill>
                  <a:schemeClr val="bg1"/>
                </a:solidFill>
                <a:latin typeface="Arial" panose="020B0604020202020204" pitchFamily="34" charset="0"/>
                <a:cs typeface="Arial" panose="020B0604020202020204" pitchFamily="34" charset="0"/>
              </a:rPr>
              <a:t>Children didn’t acquire basic learning skills more easily</a:t>
            </a:r>
            <a:r>
              <a:rPr lang="en-US" sz="1300" dirty="0">
                <a:solidFill>
                  <a:schemeClr val="bg1"/>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AD072835-6011-CBDE-F3FF-5499CFEE3984}"/>
              </a:ext>
            </a:extLst>
          </p:cNvPr>
          <p:cNvSpPr/>
          <p:nvPr/>
        </p:nvSpPr>
        <p:spPr>
          <a:xfrm>
            <a:off x="8233699" y="1921657"/>
            <a:ext cx="3543204" cy="43245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0E8DC08F-DB1C-BE4C-A6B2-3DA88F5897E0}"/>
              </a:ext>
            </a:extLst>
          </p:cNvPr>
          <p:cNvSpPr txBox="1"/>
          <p:nvPr/>
        </p:nvSpPr>
        <p:spPr>
          <a:xfrm>
            <a:off x="8305499" y="1968155"/>
            <a:ext cx="3471403" cy="2739211"/>
          </a:xfrm>
          <a:prstGeom prst="rect">
            <a:avLst/>
          </a:prstGeom>
          <a:noFill/>
        </p:spPr>
        <p:txBody>
          <a:bodyPr wrap="square" rtlCol="0">
            <a:spAutoFit/>
          </a:bodyPr>
          <a:lstStyle/>
          <a:p>
            <a:pPr algn="ctr">
              <a:spcAft>
                <a:spcPts val="600"/>
              </a:spcAft>
              <a:defRPr/>
            </a:pPr>
            <a:r>
              <a:rPr lang="en-US" b="1" dirty="0">
                <a:solidFill>
                  <a:schemeClr val="bg1"/>
                </a:solidFill>
                <a:latin typeface="Arial" panose="020B0604020202020204" pitchFamily="34" charset="0"/>
                <a:cs typeface="Arial" panose="020B0604020202020204" pitchFamily="34" charset="0"/>
              </a:rPr>
              <a:t>Our insight</a:t>
            </a:r>
          </a:p>
          <a:p>
            <a:pPr algn="ctr">
              <a:spcAft>
                <a:spcPts val="600"/>
              </a:spcAft>
              <a:defRPr/>
            </a:pPr>
            <a:endParaRPr lang="en-US"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These challenges and the way they hinder children’s learning. We confirmed the importance of improving the environment so that it can support learning processes.</a:t>
            </a:r>
            <a:endParaRPr lang="en-PT"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8C79808-A6CF-FD11-0B34-45FE7F9DDBAD}"/>
              </a:ext>
            </a:extLst>
          </p:cNvPr>
          <p:cNvSpPr txBox="1"/>
          <p:nvPr/>
        </p:nvSpPr>
        <p:spPr>
          <a:xfrm>
            <a:off x="236727" y="1371152"/>
            <a:ext cx="845168" cy="646331"/>
          </a:xfrm>
          <a:prstGeom prst="rect">
            <a:avLst/>
          </a:prstGeom>
          <a:noFill/>
        </p:spPr>
        <p:txBody>
          <a:bodyPr wrap="square" rtlCol="0">
            <a:spAutoFit/>
          </a:bodyPr>
          <a:lstStyle/>
          <a:p>
            <a:r>
              <a:rPr lang="en-GB" sz="3600" b="1" dirty="0">
                <a:solidFill>
                  <a:srgbClr val="00B0F0"/>
                </a:solidFill>
                <a:latin typeface="Montserrat ExtraBold" pitchFamily="2" charset="77"/>
              </a:rPr>
              <a:t>1</a:t>
            </a:r>
          </a:p>
        </p:txBody>
      </p:sp>
      <p:sp>
        <p:nvSpPr>
          <p:cNvPr id="9" name="TextBox 8">
            <a:extLst>
              <a:ext uri="{FF2B5EF4-FFF2-40B4-BE49-F238E27FC236}">
                <a16:creationId xmlns:a16="http://schemas.microsoft.com/office/drawing/2014/main" id="{67485C42-2841-A9D5-2E05-A7B878150546}"/>
              </a:ext>
            </a:extLst>
          </p:cNvPr>
          <p:cNvSpPr txBox="1"/>
          <p:nvPr/>
        </p:nvSpPr>
        <p:spPr>
          <a:xfrm>
            <a:off x="4431935" y="1371152"/>
            <a:ext cx="845168" cy="646331"/>
          </a:xfrm>
          <a:prstGeom prst="rect">
            <a:avLst/>
          </a:prstGeom>
          <a:noFill/>
        </p:spPr>
        <p:txBody>
          <a:bodyPr wrap="square" rtlCol="0">
            <a:spAutoFit/>
          </a:bodyPr>
          <a:lstStyle/>
          <a:p>
            <a:r>
              <a:rPr lang="en-GB" sz="3600" b="1" dirty="0">
                <a:solidFill>
                  <a:schemeClr val="accent4"/>
                </a:solidFill>
                <a:latin typeface="Montserrat ExtraBold" pitchFamily="2" charset="77"/>
              </a:rPr>
              <a:t>2</a:t>
            </a:r>
          </a:p>
        </p:txBody>
      </p:sp>
      <p:sp>
        <p:nvSpPr>
          <p:cNvPr id="10" name="TextBox 9">
            <a:extLst>
              <a:ext uri="{FF2B5EF4-FFF2-40B4-BE49-F238E27FC236}">
                <a16:creationId xmlns:a16="http://schemas.microsoft.com/office/drawing/2014/main" id="{31B2503A-2265-D598-1B1B-1CBA400239BB}"/>
              </a:ext>
            </a:extLst>
          </p:cNvPr>
          <p:cNvSpPr txBox="1"/>
          <p:nvPr/>
        </p:nvSpPr>
        <p:spPr>
          <a:xfrm>
            <a:off x="8168741" y="1383767"/>
            <a:ext cx="845168" cy="646331"/>
          </a:xfrm>
          <a:prstGeom prst="rect">
            <a:avLst/>
          </a:prstGeom>
          <a:noFill/>
        </p:spPr>
        <p:txBody>
          <a:bodyPr wrap="square" rtlCol="0">
            <a:spAutoFit/>
          </a:bodyPr>
          <a:lstStyle/>
          <a:p>
            <a:r>
              <a:rPr lang="en-GB" sz="3600" b="1" dirty="0">
                <a:solidFill>
                  <a:schemeClr val="accent3"/>
                </a:solidFill>
                <a:latin typeface="Montserrat ExtraBold" pitchFamily="2" charset="77"/>
              </a:rPr>
              <a:t>3</a:t>
            </a:r>
          </a:p>
        </p:txBody>
      </p:sp>
    </p:spTree>
    <p:extLst>
      <p:ext uri="{BB962C8B-B14F-4D97-AF65-F5344CB8AC3E}">
        <p14:creationId xmlns:p14="http://schemas.microsoft.com/office/powerpoint/2010/main" val="3446863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51D6F21-66D2-CD46-B68E-87B6144445F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058" y="1"/>
            <a:ext cx="3602802" cy="6858000"/>
          </a:xfrm>
          <a:custGeom>
            <a:avLst/>
            <a:gdLst>
              <a:gd name="connsiteX0" fmla="*/ 0 w 2809608"/>
              <a:gd name="connsiteY0" fmla="*/ 0 h 6232478"/>
              <a:gd name="connsiteX1" fmla="*/ 308127 w 2809608"/>
              <a:gd name="connsiteY1" fmla="*/ 47026 h 6232478"/>
              <a:gd name="connsiteX2" fmla="*/ 2809608 w 2809608"/>
              <a:gd name="connsiteY2" fmla="*/ 3116239 h 6232478"/>
              <a:gd name="connsiteX3" fmla="*/ 308127 w 2809608"/>
              <a:gd name="connsiteY3" fmla="*/ 6185453 h 6232478"/>
              <a:gd name="connsiteX4" fmla="*/ 0 w 2809608"/>
              <a:gd name="connsiteY4" fmla="*/ 6232478 h 62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608" h="6232478">
                <a:moveTo>
                  <a:pt x="0" y="0"/>
                </a:moveTo>
                <a:lnTo>
                  <a:pt x="308127" y="47026"/>
                </a:lnTo>
                <a:cubicBezTo>
                  <a:pt x="1735719" y="339153"/>
                  <a:pt x="2809608" y="1602286"/>
                  <a:pt x="2809608" y="3116239"/>
                </a:cubicBezTo>
                <a:cubicBezTo>
                  <a:pt x="2809608" y="4630192"/>
                  <a:pt x="1735719" y="5893325"/>
                  <a:pt x="308127" y="6185453"/>
                </a:cubicBezTo>
                <a:lnTo>
                  <a:pt x="0" y="6232478"/>
                </a:lnTo>
                <a:close/>
              </a:path>
            </a:pathLst>
          </a:custGeom>
          <a:blipFill>
            <a:blip r:embed="rId4" cstate="screen">
              <a:extLst>
                <a:ext uri="{28A0092B-C50C-407E-A947-70E740481C1C}">
                  <a14:useLocalDpi xmlns:a14="http://schemas.microsoft.com/office/drawing/2010/main" val="0"/>
                </a:ext>
              </a:extLst>
            </a:blip>
            <a:stretch>
              <a:fillRect/>
            </a:stretch>
          </a:blipFill>
        </p:spPr>
      </p:pic>
      <p:sp>
        <p:nvSpPr>
          <p:cNvPr id="5" name="Text Placeholder 2">
            <a:extLst>
              <a:ext uri="{FF2B5EF4-FFF2-40B4-BE49-F238E27FC236}">
                <a16:creationId xmlns:a16="http://schemas.microsoft.com/office/drawing/2014/main" id="{D348E3EF-7FAF-D242-88BC-F3F951092A57}"/>
              </a:ext>
            </a:extLst>
          </p:cNvPr>
          <p:cNvSpPr txBox="1">
            <a:spLocks/>
          </p:cNvSpPr>
          <p:nvPr/>
        </p:nvSpPr>
        <p:spPr>
          <a:xfrm>
            <a:off x="172592" y="251084"/>
            <a:ext cx="3051584" cy="1302380"/>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Montserrat ExtraBold" pitchFamily="2" charset="77"/>
                <a:cs typeface="Calibri Light" panose="020F0302020204030204" pitchFamily="34" charset="0"/>
              </a:rPr>
              <a:t>Design </a:t>
            </a:r>
            <a:br>
              <a:rPr lang="en-US" sz="2400" b="1" dirty="0">
                <a:latin typeface="Montserrat ExtraBold" pitchFamily="2" charset="77"/>
                <a:cs typeface="Calibri Light" panose="020F0302020204030204" pitchFamily="34" charset="0"/>
              </a:rPr>
            </a:br>
            <a:r>
              <a:rPr lang="en-US" sz="2400" b="1" dirty="0">
                <a:latin typeface="Montserrat ExtraBold" pitchFamily="2" charset="77"/>
                <a:cs typeface="Calibri Light" panose="020F0302020204030204" pitchFamily="34" charset="0"/>
              </a:rPr>
              <a:t>Process</a:t>
            </a:r>
          </a:p>
        </p:txBody>
      </p:sp>
      <p:sp>
        <p:nvSpPr>
          <p:cNvPr id="6" name="Text Placeholder 3">
            <a:extLst>
              <a:ext uri="{FF2B5EF4-FFF2-40B4-BE49-F238E27FC236}">
                <a16:creationId xmlns:a16="http://schemas.microsoft.com/office/drawing/2014/main" id="{589A4A77-4B23-F740-8790-C86EB304578B}"/>
              </a:ext>
            </a:extLst>
          </p:cNvPr>
          <p:cNvSpPr txBox="1">
            <a:spLocks/>
          </p:cNvSpPr>
          <p:nvPr/>
        </p:nvSpPr>
        <p:spPr>
          <a:xfrm>
            <a:off x="6248668" y="970891"/>
            <a:ext cx="5608829" cy="3601109"/>
          </a:xfr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panose="020B0604020202020204" pitchFamily="34" charset="0"/>
                <a:ea typeface="ＭＳ Ｐゴシック" charset="0"/>
                <a:cs typeface="Arial" panose="020B0604020202020204" pitchFamily="34" charset="0"/>
              </a:rPr>
              <a:t>We prepared parents’ invitation cards which clearly stated the purpose.</a:t>
            </a: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a:ea typeface="ＭＳ Ｐゴシック"/>
                <a:cs typeface="Arial"/>
              </a:rPr>
              <a:t>Through the meetings, we explained the teacher’s efforts in developing teaching and learning materials and their importance.</a:t>
            </a: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a:ea typeface="ＭＳ Ｐゴシック"/>
                <a:cs typeface="Arial"/>
              </a:rPr>
              <a:t>We agreed to meet once a month</a:t>
            </a:r>
          </a:p>
          <a:p>
            <a:pPr algn="l">
              <a:lnSpc>
                <a:spcPct val="100000"/>
              </a:lnSpc>
              <a:spcBef>
                <a:spcPts val="600"/>
              </a:spcBef>
              <a:defRPr/>
            </a:pPr>
            <a:endParaRPr lang="en-US" sz="1400" dirty="0">
              <a:solidFill>
                <a:srgbClr val="42BEF3"/>
              </a:solidFill>
              <a:latin typeface="Arial" panose="020B0604020202020204" pitchFamily="34" charset="0"/>
              <a:ea typeface="ＭＳ Ｐゴシック" charset="0"/>
              <a:cs typeface="Arial" panose="020B0604020202020204" pitchFamily="34" charset="0"/>
            </a:endParaRP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panose="020B0604020202020204" pitchFamily="34" charset="0"/>
                <a:ea typeface="ＭＳ Ｐゴシック" charset="0"/>
                <a:cs typeface="Arial" panose="020B0604020202020204" pitchFamily="34" charset="0"/>
              </a:rPr>
              <a:t>Collect locally available resources to fabricate teaching and learning materials</a:t>
            </a: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panose="020B0604020202020204" pitchFamily="34" charset="0"/>
                <a:ea typeface="ＭＳ Ｐゴシック" charset="0"/>
                <a:cs typeface="Arial" panose="020B0604020202020204" pitchFamily="34" charset="0"/>
              </a:rPr>
              <a:t>Organise materials development sessions</a:t>
            </a: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panose="020B0604020202020204" pitchFamily="34" charset="0"/>
                <a:ea typeface="ＭＳ Ｐゴシック" charset="0"/>
                <a:cs typeface="Arial" panose="020B0604020202020204" pitchFamily="34" charset="0"/>
              </a:rPr>
              <a:t>Active participation for parents, both men and women</a:t>
            </a: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panose="020B0604020202020204" pitchFamily="34" charset="0"/>
                <a:ea typeface="ＭＳ Ｐゴシック" charset="0"/>
                <a:cs typeface="Arial" panose="020B0604020202020204" pitchFamily="34" charset="0"/>
              </a:rPr>
              <a:t>To have enough teaching and learning materials</a:t>
            </a: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panose="020B0604020202020204" pitchFamily="34" charset="0"/>
                <a:ea typeface="ＭＳ Ｐゴシック" charset="0"/>
                <a:cs typeface="Arial" panose="020B0604020202020204" pitchFamily="34" charset="0"/>
              </a:rPr>
              <a:t>Children to learn happily</a:t>
            </a:r>
          </a:p>
          <a:p>
            <a:pPr marL="285750" indent="-285750" algn="l">
              <a:lnSpc>
                <a:spcPct val="100000"/>
              </a:lnSpc>
              <a:spcBef>
                <a:spcPts val="600"/>
              </a:spcBef>
              <a:buFont typeface="Arial" panose="020B0604020202020204" pitchFamily="34" charset="0"/>
              <a:buChar char="•"/>
              <a:defRPr/>
            </a:pPr>
            <a:r>
              <a:rPr lang="en-US" sz="1400" dirty="0">
                <a:solidFill>
                  <a:srgbClr val="42BEF3"/>
                </a:solidFill>
                <a:latin typeface="Arial" panose="020B0604020202020204" pitchFamily="34" charset="0"/>
                <a:ea typeface="ＭＳ Ｐゴシック" charset="0"/>
                <a:cs typeface="Arial" panose="020B0604020202020204" pitchFamily="34" charset="0"/>
              </a:rPr>
              <a:t>Improved learning environment stimulates children’s creativity</a:t>
            </a:r>
            <a:endParaRPr lang="en-US" sz="1400" dirty="0">
              <a:solidFill>
                <a:srgbClr val="42BEF3"/>
              </a:solidFill>
              <a:latin typeface="CORESANSG-REGULAR" panose="020B0503030302020202" pitchFamily="34" charset="77"/>
              <a:ea typeface="ＭＳ Ｐゴシック" charset="0"/>
              <a:cs typeface="Calibri Light" panose="020F0302020204030204" pitchFamily="34" charset="0"/>
            </a:endParaRPr>
          </a:p>
        </p:txBody>
      </p:sp>
      <p:sp>
        <p:nvSpPr>
          <p:cNvPr id="7" name="TextBox 6">
            <a:extLst>
              <a:ext uri="{FF2B5EF4-FFF2-40B4-BE49-F238E27FC236}">
                <a16:creationId xmlns:a16="http://schemas.microsoft.com/office/drawing/2014/main" id="{C9AC1EEF-DDD2-904D-9929-C966A5CC4E73}"/>
              </a:ext>
            </a:extLst>
          </p:cNvPr>
          <p:cNvSpPr txBox="1"/>
          <p:nvPr/>
        </p:nvSpPr>
        <p:spPr>
          <a:xfrm>
            <a:off x="6225848" y="4799457"/>
            <a:ext cx="6110821" cy="1847101"/>
          </a:xfrm>
          <a:prstGeom prst="rect">
            <a:avLst/>
          </a:prstGeom>
          <a:noFill/>
        </p:spPr>
        <p:txBody>
          <a:bodyPr wrap="square" rtlCol="0">
            <a:noAutofit/>
          </a:bodyPr>
          <a:lstStyle/>
          <a:p>
            <a:pPr marL="285750" indent="-285750">
              <a:spcAft>
                <a:spcPts val="600"/>
              </a:spcAft>
              <a:buFont typeface="Arial" panose="020B0604020202020204" pitchFamily="34" charset="0"/>
              <a:buChar char="•"/>
            </a:pPr>
            <a:r>
              <a:rPr lang="en-US" sz="1400" dirty="0">
                <a:solidFill>
                  <a:srgbClr val="42BEF3"/>
                </a:solidFill>
                <a:latin typeface="Arial" panose="020B0604020202020204" pitchFamily="34" charset="0"/>
                <a:ea typeface="ＭＳ Ｐゴシック" charset="0"/>
                <a:cs typeface="Arial" panose="020B0604020202020204" pitchFamily="34" charset="0"/>
              </a:rPr>
              <a:t>When parents are involved, they participate actively</a:t>
            </a:r>
          </a:p>
          <a:p>
            <a:pPr marL="285750" indent="-285750">
              <a:spcAft>
                <a:spcPts val="600"/>
              </a:spcAft>
              <a:buFont typeface="Arial" panose="020B0604020202020204" pitchFamily="34" charset="0"/>
              <a:buChar char="•"/>
            </a:pPr>
            <a:r>
              <a:rPr lang="en-US" sz="1400" dirty="0">
                <a:solidFill>
                  <a:srgbClr val="42BEF3"/>
                </a:solidFill>
                <a:latin typeface="Arial" panose="020B0604020202020204" pitchFamily="34" charset="0"/>
                <a:ea typeface="ＭＳ Ｐゴシック" charset="0"/>
                <a:cs typeface="Arial" panose="020B0604020202020204" pitchFamily="34" charset="0"/>
              </a:rPr>
              <a:t>Parents have a great ability to develop quality materials and contribute to school development</a:t>
            </a:r>
          </a:p>
          <a:p>
            <a:pPr marL="285750" indent="-285750">
              <a:spcAft>
                <a:spcPts val="600"/>
              </a:spcAft>
              <a:buFont typeface="Arial" panose="020B0604020202020204" pitchFamily="34" charset="0"/>
              <a:buChar char="•"/>
            </a:pPr>
            <a:r>
              <a:rPr lang="en-US" sz="1400" dirty="0">
                <a:solidFill>
                  <a:srgbClr val="42BEF3"/>
                </a:solidFill>
                <a:latin typeface="Arial" panose="020B0604020202020204" pitchFamily="34" charset="0"/>
                <a:ea typeface="ＭＳ Ｐゴシック" charset="0"/>
                <a:cs typeface="Arial" panose="020B0604020202020204" pitchFamily="34" charset="0"/>
              </a:rPr>
              <a:t>Parents are the core agent in children learning</a:t>
            </a:r>
          </a:p>
          <a:p>
            <a:pPr marL="285750" indent="-285750">
              <a:spcAft>
                <a:spcPts val="600"/>
              </a:spcAft>
              <a:buFont typeface="Arial" panose="020B0604020202020204" pitchFamily="34" charset="0"/>
              <a:buChar char="•"/>
            </a:pPr>
            <a:r>
              <a:rPr lang="en-US" sz="1400" dirty="0">
                <a:solidFill>
                  <a:srgbClr val="42BEF3"/>
                </a:solidFill>
                <a:latin typeface="Arial" panose="020B0604020202020204" pitchFamily="34" charset="0"/>
                <a:ea typeface="ＭＳ Ｐゴシック" charset="0"/>
                <a:cs typeface="Arial" panose="020B0604020202020204" pitchFamily="34" charset="0"/>
              </a:rPr>
              <a:t>Quality and adequate teaching materials stimulate children’s learning</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2A950-DF27-F34D-A1BF-75C08380DA3F}"/>
              </a:ext>
            </a:extLst>
          </p:cNvPr>
          <p:cNvSpPr txBox="1"/>
          <p:nvPr/>
        </p:nvSpPr>
        <p:spPr>
          <a:xfrm>
            <a:off x="3941460" y="1288686"/>
            <a:ext cx="2050588" cy="584775"/>
          </a:xfrm>
          <a:prstGeom prst="rect">
            <a:avLst/>
          </a:prstGeom>
          <a:noFill/>
        </p:spPr>
        <p:txBody>
          <a:bodyPr wrap="square" rtlCol="0">
            <a:spAutoFit/>
          </a:bodyPr>
          <a:lstStyle/>
          <a:p>
            <a:r>
              <a:rPr lang="en-US" sz="1600" b="1" dirty="0">
                <a:solidFill>
                  <a:schemeClr val="tx1">
                    <a:lumMod val="75000"/>
                    <a:lumOff val="25000"/>
                  </a:schemeClr>
                </a:solidFill>
                <a:latin typeface="Arial" panose="020B0604020202020204" pitchFamily="34" charset="0"/>
                <a:cs typeface="Arial" panose="020B0604020202020204" pitchFamily="34" charset="0"/>
              </a:rPr>
              <a:t>What prototype did you create? </a:t>
            </a:r>
            <a:r>
              <a:rPr lang="en-GB" sz="16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FBBE0734-9EAD-4F4E-AD46-A59D9037CA72}"/>
              </a:ext>
            </a:extLst>
          </p:cNvPr>
          <p:cNvSpPr txBox="1"/>
          <p:nvPr/>
        </p:nvSpPr>
        <p:spPr>
          <a:xfrm>
            <a:off x="4219071" y="3003489"/>
            <a:ext cx="2050588" cy="830997"/>
          </a:xfrm>
          <a:prstGeom prst="rect">
            <a:avLst/>
          </a:prstGeom>
          <a:noFill/>
        </p:spPr>
        <p:txBody>
          <a:bodyPr wrap="square" rtlCol="0">
            <a:spAutoFit/>
          </a:bodyPr>
          <a:lstStyle/>
          <a:p>
            <a:r>
              <a:rPr lang="en-US" sz="1600" b="1" dirty="0">
                <a:solidFill>
                  <a:schemeClr val="tx1">
                    <a:lumMod val="75000"/>
                    <a:lumOff val="25000"/>
                  </a:schemeClr>
                </a:solidFill>
                <a:latin typeface="Arial" panose="020B0604020202020204" pitchFamily="34" charset="0"/>
                <a:cs typeface="Arial" panose="020B0604020202020204" pitchFamily="34" charset="0"/>
              </a:rPr>
              <a:t>What assumptions </a:t>
            </a:r>
            <a:br>
              <a:rPr lang="en-US" sz="1600" b="1" dirty="0">
                <a:solidFill>
                  <a:schemeClr val="tx1">
                    <a:lumMod val="75000"/>
                    <a:lumOff val="25000"/>
                  </a:schemeClr>
                </a:solidFill>
                <a:latin typeface="Arial" panose="020B0604020202020204" pitchFamily="34" charset="0"/>
                <a:cs typeface="Arial" panose="020B0604020202020204" pitchFamily="34" charset="0"/>
              </a:rPr>
            </a:br>
            <a:r>
              <a:rPr lang="en-US" sz="1600" b="1" dirty="0">
                <a:solidFill>
                  <a:schemeClr val="tx1">
                    <a:lumMod val="75000"/>
                    <a:lumOff val="25000"/>
                  </a:schemeClr>
                </a:solidFill>
                <a:latin typeface="Arial" panose="020B0604020202020204" pitchFamily="34" charset="0"/>
                <a:cs typeface="Arial" panose="020B0604020202020204" pitchFamily="34" charset="0"/>
              </a:rPr>
              <a:t>were you testing in</a:t>
            </a:r>
            <a:br>
              <a:rPr lang="en-US" sz="1600" b="1" dirty="0">
                <a:solidFill>
                  <a:schemeClr val="tx1">
                    <a:lumMod val="75000"/>
                    <a:lumOff val="25000"/>
                  </a:schemeClr>
                </a:solidFill>
                <a:latin typeface="Arial" panose="020B0604020202020204" pitchFamily="34" charset="0"/>
                <a:cs typeface="Arial" panose="020B0604020202020204" pitchFamily="34" charset="0"/>
              </a:rPr>
            </a:br>
            <a:r>
              <a:rPr lang="en-US" sz="1600" b="1" dirty="0">
                <a:solidFill>
                  <a:schemeClr val="tx1">
                    <a:lumMod val="75000"/>
                    <a:lumOff val="25000"/>
                  </a:schemeClr>
                </a:solidFill>
                <a:latin typeface="Arial" panose="020B0604020202020204" pitchFamily="34" charset="0"/>
                <a:cs typeface="Arial" panose="020B0604020202020204" pitchFamily="34" charset="0"/>
              </a:rPr>
              <a:t>your prototypes?</a:t>
            </a:r>
            <a:endParaRPr lang="en-GB" sz="1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480E4F1-E9D7-EE4D-82E8-37BEF34189F3}"/>
              </a:ext>
            </a:extLst>
          </p:cNvPr>
          <p:cNvSpPr txBox="1"/>
          <p:nvPr/>
        </p:nvSpPr>
        <p:spPr>
          <a:xfrm>
            <a:off x="4091752" y="4696705"/>
            <a:ext cx="2135306" cy="1400383"/>
          </a:xfrm>
          <a:prstGeom prst="rect">
            <a:avLst/>
          </a:prstGeom>
          <a:noFill/>
        </p:spPr>
        <p:txBody>
          <a:bodyPr wrap="square" rtlCol="0">
            <a:spAutoFit/>
          </a:bodyPr>
          <a:lstStyle/>
          <a:p>
            <a:pPr>
              <a:spcAft>
                <a:spcPts val="6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What did you learn from testing your prototype? </a:t>
            </a:r>
          </a:p>
          <a:p>
            <a:pPr>
              <a:spcAft>
                <a:spcPts val="6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How has your idea evolved? </a:t>
            </a:r>
          </a:p>
        </p:txBody>
      </p:sp>
      <p:sp>
        <p:nvSpPr>
          <p:cNvPr id="3" name="TextBox 2">
            <a:extLst>
              <a:ext uri="{FF2B5EF4-FFF2-40B4-BE49-F238E27FC236}">
                <a16:creationId xmlns:a16="http://schemas.microsoft.com/office/drawing/2014/main" id="{60650080-F755-3548-88B9-DFCAF160C7CD}"/>
              </a:ext>
            </a:extLst>
          </p:cNvPr>
          <p:cNvSpPr txBox="1"/>
          <p:nvPr/>
        </p:nvSpPr>
        <p:spPr>
          <a:xfrm>
            <a:off x="11747715" y="2588217"/>
            <a:ext cx="184731" cy="369332"/>
          </a:xfrm>
          <a:prstGeom prst="rect">
            <a:avLst/>
          </a:prstGeom>
          <a:noFill/>
        </p:spPr>
        <p:txBody>
          <a:bodyPr wrap="none" rtlCol="0">
            <a:spAutoFit/>
          </a:bodyPr>
          <a:lstStyle/>
          <a:p>
            <a:endParaRPr lang="en-PT" dirty="0"/>
          </a:p>
        </p:txBody>
      </p:sp>
      <p:sp>
        <p:nvSpPr>
          <p:cNvPr id="24" name="Shape 1701">
            <a:extLst>
              <a:ext uri="{FF2B5EF4-FFF2-40B4-BE49-F238E27FC236}">
                <a16:creationId xmlns:a16="http://schemas.microsoft.com/office/drawing/2014/main" id="{1B159C3B-48D0-C74A-8DB0-F037C4F5F15F}"/>
              </a:ext>
            </a:extLst>
          </p:cNvPr>
          <p:cNvSpPr>
            <a:spLocks noChangeArrowheads="1"/>
          </p:cNvSpPr>
          <p:nvPr/>
        </p:nvSpPr>
        <p:spPr bwMode="auto">
          <a:xfrm>
            <a:off x="2734512" y="1247372"/>
            <a:ext cx="784702" cy="784702"/>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25" name="Shape 1703">
            <a:extLst>
              <a:ext uri="{FF2B5EF4-FFF2-40B4-BE49-F238E27FC236}">
                <a16:creationId xmlns:a16="http://schemas.microsoft.com/office/drawing/2014/main" id="{3B1710FD-3CD4-2C44-85BE-A3098EABDA1C}"/>
              </a:ext>
            </a:extLst>
          </p:cNvPr>
          <p:cNvSpPr>
            <a:spLocks noChangeArrowheads="1"/>
          </p:cNvSpPr>
          <p:nvPr/>
        </p:nvSpPr>
        <p:spPr bwMode="auto">
          <a:xfrm>
            <a:off x="3137693" y="3073973"/>
            <a:ext cx="784702" cy="784703"/>
          </a:xfrm>
          <a:prstGeom prst="ellipse">
            <a:avLst/>
          </a:prstGeom>
          <a:solidFill>
            <a:srgbClr val="117B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26" name="Shape 1705">
            <a:extLst>
              <a:ext uri="{FF2B5EF4-FFF2-40B4-BE49-F238E27FC236}">
                <a16:creationId xmlns:a16="http://schemas.microsoft.com/office/drawing/2014/main" id="{E2C43ACE-60F2-1048-BBB7-BD358B0AE761}"/>
              </a:ext>
            </a:extLst>
          </p:cNvPr>
          <p:cNvSpPr>
            <a:spLocks noChangeArrowheads="1"/>
          </p:cNvSpPr>
          <p:nvPr/>
        </p:nvSpPr>
        <p:spPr bwMode="auto">
          <a:xfrm>
            <a:off x="2770296" y="4696705"/>
            <a:ext cx="784703" cy="784703"/>
          </a:xfrm>
          <a:prstGeom prst="ellipse">
            <a:avLst/>
          </a:prstGeom>
          <a:solidFill>
            <a:srgbClr val="62BB4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sp>
        <p:nvSpPr>
          <p:cNvPr id="2" name="TextBox 1">
            <a:extLst>
              <a:ext uri="{FF2B5EF4-FFF2-40B4-BE49-F238E27FC236}">
                <a16:creationId xmlns:a16="http://schemas.microsoft.com/office/drawing/2014/main" id="{1E112FD3-8204-9048-9B64-4AF14705C177}"/>
              </a:ext>
            </a:extLst>
          </p:cNvPr>
          <p:cNvSpPr txBox="1"/>
          <p:nvPr/>
        </p:nvSpPr>
        <p:spPr>
          <a:xfrm>
            <a:off x="7615003" y="7899816"/>
            <a:ext cx="184731" cy="369332"/>
          </a:xfrm>
          <a:prstGeom prst="rect">
            <a:avLst/>
          </a:prstGeom>
          <a:noFill/>
        </p:spPr>
        <p:txBody>
          <a:bodyPr wrap="none" rtlCol="0">
            <a:spAutoFit/>
          </a:bodyPr>
          <a:lstStyle/>
          <a:p>
            <a:endParaRPr lang="en-PT" dirty="0"/>
          </a:p>
        </p:txBody>
      </p:sp>
      <p:sp>
        <p:nvSpPr>
          <p:cNvPr id="34" name="TextBox 33">
            <a:extLst>
              <a:ext uri="{FF2B5EF4-FFF2-40B4-BE49-F238E27FC236}">
                <a16:creationId xmlns:a16="http://schemas.microsoft.com/office/drawing/2014/main" id="{9139C1E7-742A-934E-AC34-648283B2A26D}"/>
              </a:ext>
            </a:extLst>
          </p:cNvPr>
          <p:cNvSpPr txBox="1"/>
          <p:nvPr/>
        </p:nvSpPr>
        <p:spPr>
          <a:xfrm>
            <a:off x="11407515" y="-734518"/>
            <a:ext cx="184731" cy="369332"/>
          </a:xfrm>
          <a:prstGeom prst="rect">
            <a:avLst/>
          </a:prstGeom>
          <a:noFill/>
        </p:spPr>
        <p:txBody>
          <a:bodyPr wrap="none" rtlCol="0">
            <a:spAutoFit/>
          </a:bodyPr>
          <a:lstStyle/>
          <a:p>
            <a:endParaRPr lang="en-PT" dirty="0"/>
          </a:p>
        </p:txBody>
      </p:sp>
      <p:sp>
        <p:nvSpPr>
          <p:cNvPr id="37" name="Text Placeholder 2">
            <a:extLst>
              <a:ext uri="{FF2B5EF4-FFF2-40B4-BE49-F238E27FC236}">
                <a16:creationId xmlns:a16="http://schemas.microsoft.com/office/drawing/2014/main" id="{70738148-1181-0A46-8600-E111CDCED454}"/>
              </a:ext>
            </a:extLst>
          </p:cNvPr>
          <p:cNvSpPr txBox="1">
            <a:spLocks/>
          </p:cNvSpPr>
          <p:nvPr/>
        </p:nvSpPr>
        <p:spPr>
          <a:xfrm>
            <a:off x="2305079" y="158659"/>
            <a:ext cx="9287167" cy="58477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00AEEF"/>
                </a:solidFill>
                <a:latin typeface="Montserrat ExtraBold" pitchFamily="2" charset="77"/>
                <a:cs typeface="Calibri Light" panose="020F0302020204030204" pitchFamily="34" charset="0"/>
              </a:rPr>
              <a:t>Parental engagement and materials</a:t>
            </a:r>
          </a:p>
        </p:txBody>
      </p:sp>
      <p:cxnSp>
        <p:nvCxnSpPr>
          <p:cNvPr id="49" name="Straight Connector 48">
            <a:extLst>
              <a:ext uri="{FF2B5EF4-FFF2-40B4-BE49-F238E27FC236}">
                <a16:creationId xmlns:a16="http://schemas.microsoft.com/office/drawing/2014/main" id="{9326D6F9-DDF0-234B-B2BB-2FA38A0CFFBE}"/>
              </a:ext>
            </a:extLst>
          </p:cNvPr>
          <p:cNvCxnSpPr>
            <a:cxnSpLocks/>
          </p:cNvCxnSpPr>
          <p:nvPr/>
        </p:nvCxnSpPr>
        <p:spPr>
          <a:xfrm>
            <a:off x="3529932" y="1630864"/>
            <a:ext cx="408620" cy="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31F1EE6-84AC-6C4B-BFDB-D30444EB1169}"/>
              </a:ext>
            </a:extLst>
          </p:cNvPr>
          <p:cNvCxnSpPr>
            <a:cxnSpLocks/>
          </p:cNvCxnSpPr>
          <p:nvPr/>
        </p:nvCxnSpPr>
        <p:spPr>
          <a:xfrm>
            <a:off x="3887442" y="3428999"/>
            <a:ext cx="408620" cy="1"/>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7DD4CC-A5DB-5083-8069-E66B6046C494}"/>
              </a:ext>
            </a:extLst>
          </p:cNvPr>
          <p:cNvCxnSpPr>
            <a:cxnSpLocks/>
          </p:cNvCxnSpPr>
          <p:nvPr/>
        </p:nvCxnSpPr>
        <p:spPr>
          <a:xfrm>
            <a:off x="3532840" y="5089056"/>
            <a:ext cx="408620" cy="1"/>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878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dirty="0">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3FA686FD-7F24-3949-91A4-9597AC14E5F7}"/>
              </a:ext>
            </a:extLst>
          </p:cNvPr>
          <p:cNvSpPr txBox="1">
            <a:spLocks/>
          </p:cNvSpPr>
          <p:nvPr/>
        </p:nvSpPr>
        <p:spPr>
          <a:xfrm>
            <a:off x="297863" y="349175"/>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AEEF"/>
                </a:solidFill>
                <a:latin typeface="Montserrat ExtraBold" pitchFamily="2" charset="77"/>
                <a:cs typeface="Calibri Light" panose="020F0302020204030204" pitchFamily="34" charset="0"/>
              </a:rPr>
              <a:t>About the Innovation: </a:t>
            </a:r>
            <a:r>
              <a:rPr lang="en-US" sz="2000" dirty="0">
                <a:solidFill>
                  <a:srgbClr val="42BEF3"/>
                </a:solidFill>
                <a:latin typeface="Montserrat" pitchFamily="2" charset="77"/>
                <a:ea typeface="ＭＳ Ｐゴシック" charset="0"/>
                <a:cs typeface="Arial" panose="020B0604020202020204" pitchFamily="34" charset="0"/>
              </a:rPr>
              <a:t>Implementation</a:t>
            </a:r>
          </a:p>
          <a:p>
            <a:pPr marL="0" indent="0">
              <a:buNone/>
            </a:pPr>
            <a:endParaRPr lang="en-US" sz="3200" b="1" dirty="0">
              <a:solidFill>
                <a:srgbClr val="00AEEF"/>
              </a:solidFill>
              <a:latin typeface="Montserrat ExtraBold" pitchFamily="2" charset="77"/>
              <a:cs typeface="Calibri Light" panose="020F0302020204030204" pitchFamily="34" charset="0"/>
            </a:endParaRPr>
          </a:p>
        </p:txBody>
      </p:sp>
      <p:sp>
        <p:nvSpPr>
          <p:cNvPr id="6" name="Text Placeholder 3">
            <a:extLst>
              <a:ext uri="{FF2B5EF4-FFF2-40B4-BE49-F238E27FC236}">
                <a16:creationId xmlns:a16="http://schemas.microsoft.com/office/drawing/2014/main" id="{B88E8FCF-34F6-6F4C-9836-89F0C29C599A}"/>
              </a:ext>
            </a:extLst>
          </p:cNvPr>
          <p:cNvSpPr txBox="1">
            <a:spLocks/>
          </p:cNvSpPr>
          <p:nvPr/>
        </p:nvSpPr>
        <p:spPr>
          <a:xfrm>
            <a:off x="2715664" y="537135"/>
            <a:ext cx="6010304" cy="27438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endParaRPr lang="en-US" dirty="0">
              <a:solidFill>
                <a:srgbClr val="42BEF3"/>
              </a:solidFill>
              <a:latin typeface="CORESANSG-REGULAR" panose="020B0503030302020202" pitchFamily="34" charset="77"/>
              <a:ea typeface="ＭＳ Ｐゴシック" charset="0"/>
              <a:cs typeface="Calibri Light" panose="020F0302020204030204" pitchFamily="34" charset="0"/>
            </a:endParaRPr>
          </a:p>
        </p:txBody>
      </p:sp>
      <p:sp>
        <p:nvSpPr>
          <p:cNvPr id="10" name="TextBox 9">
            <a:extLst>
              <a:ext uri="{FF2B5EF4-FFF2-40B4-BE49-F238E27FC236}">
                <a16:creationId xmlns:a16="http://schemas.microsoft.com/office/drawing/2014/main" id="{B23A4598-0572-4740-9C45-A4ECE258A4F2}"/>
              </a:ext>
            </a:extLst>
          </p:cNvPr>
          <p:cNvSpPr txBox="1"/>
          <p:nvPr/>
        </p:nvSpPr>
        <p:spPr>
          <a:xfrm>
            <a:off x="31618" y="1858758"/>
            <a:ext cx="3358288" cy="1323439"/>
          </a:xfrm>
          <a:prstGeom prst="rect">
            <a:avLst/>
          </a:prstGeom>
          <a:noFill/>
        </p:spPr>
        <p:txBody>
          <a:bodyPr wrap="square" rtlCol="0">
            <a:spAutoFit/>
          </a:bodyPr>
          <a:lstStyle/>
          <a:p>
            <a:pPr algn="ctr"/>
            <a:r>
              <a:rPr lang="en-GB" sz="1600" b="1" dirty="0">
                <a:solidFill>
                  <a:schemeClr val="tx1">
                    <a:lumMod val="75000"/>
                    <a:lumOff val="25000"/>
                  </a:schemeClr>
                </a:solidFill>
                <a:latin typeface="Arial" panose="020B0604020202020204" pitchFamily="34" charset="0"/>
                <a:cs typeface="Arial" panose="020B0604020202020204" pitchFamily="34" charset="0"/>
              </a:rPr>
              <a:t>Key activities</a:t>
            </a:r>
          </a:p>
          <a:p>
            <a:pPr algn="ctr"/>
            <a:r>
              <a:rPr lang="en-GB" sz="1600" dirty="0">
                <a:solidFill>
                  <a:schemeClr val="tx1">
                    <a:lumMod val="75000"/>
                    <a:lumOff val="25000"/>
                  </a:schemeClr>
                </a:solidFill>
                <a:latin typeface="Arial" panose="020B0604020202020204" pitchFamily="34" charset="0"/>
                <a:cs typeface="Arial" panose="020B0604020202020204" pitchFamily="34" charset="0"/>
              </a:rPr>
              <a:t>Parent meetings</a:t>
            </a:r>
          </a:p>
          <a:p>
            <a:pPr algn="ctr"/>
            <a:r>
              <a:rPr lang="en-GB" sz="1600" dirty="0">
                <a:solidFill>
                  <a:schemeClr val="tx1">
                    <a:lumMod val="75000"/>
                    <a:lumOff val="25000"/>
                  </a:schemeClr>
                </a:solidFill>
                <a:latin typeface="Arial" panose="020B0604020202020204" pitchFamily="34" charset="0"/>
                <a:cs typeface="Arial" panose="020B0604020202020204" pitchFamily="34" charset="0"/>
              </a:rPr>
              <a:t>Resources mobilisation</a:t>
            </a:r>
          </a:p>
          <a:p>
            <a:pPr algn="ctr"/>
            <a:r>
              <a:rPr lang="en-GB" sz="1600" dirty="0">
                <a:solidFill>
                  <a:schemeClr val="tx1">
                    <a:lumMod val="75000"/>
                    <a:lumOff val="25000"/>
                  </a:schemeClr>
                </a:solidFill>
                <a:latin typeface="Arial" panose="020B0604020202020204" pitchFamily="34" charset="0"/>
                <a:cs typeface="Arial" panose="020B0604020202020204" pitchFamily="34" charset="0"/>
              </a:rPr>
              <a:t>Materials development</a:t>
            </a:r>
          </a:p>
          <a:p>
            <a:pPr algn="ctr"/>
            <a:r>
              <a:rPr lang="en-GB" sz="1600" dirty="0">
                <a:solidFill>
                  <a:schemeClr val="tx1">
                    <a:lumMod val="75000"/>
                    <a:lumOff val="25000"/>
                  </a:schemeClr>
                </a:solidFill>
                <a:latin typeface="Arial" panose="020B0604020202020204" pitchFamily="34" charset="0"/>
                <a:cs typeface="Arial" panose="020B0604020202020204" pitchFamily="34" charset="0"/>
              </a:rPr>
              <a:t>Teaching using available materials</a:t>
            </a:r>
          </a:p>
        </p:txBody>
      </p:sp>
      <p:sp>
        <p:nvSpPr>
          <p:cNvPr id="11" name="TextBox 10">
            <a:extLst>
              <a:ext uri="{FF2B5EF4-FFF2-40B4-BE49-F238E27FC236}">
                <a16:creationId xmlns:a16="http://schemas.microsoft.com/office/drawing/2014/main" id="{0FC5BEAD-CD6E-E645-A95A-15249E14C5A2}"/>
              </a:ext>
            </a:extLst>
          </p:cNvPr>
          <p:cNvSpPr txBox="1"/>
          <p:nvPr/>
        </p:nvSpPr>
        <p:spPr>
          <a:xfrm>
            <a:off x="3891683" y="1858758"/>
            <a:ext cx="3771214" cy="1400383"/>
          </a:xfrm>
          <a:prstGeom prst="rect">
            <a:avLst/>
          </a:prstGeom>
          <a:noFill/>
        </p:spPr>
        <p:txBody>
          <a:bodyPr wrap="square" rtlCol="0">
            <a:spAutoFit/>
          </a:bodyPr>
          <a:lstStyle/>
          <a:p>
            <a:pPr algn="ctr">
              <a:spcAft>
                <a:spcPts val="600"/>
              </a:spcAft>
            </a:pPr>
            <a:r>
              <a:rPr lang="en-GB" sz="1600" b="1" dirty="0">
                <a:solidFill>
                  <a:schemeClr val="tx1">
                    <a:lumMod val="75000"/>
                    <a:lumOff val="25000"/>
                  </a:schemeClr>
                </a:solidFill>
                <a:latin typeface="Arial" panose="020B0604020202020204" pitchFamily="34" charset="0"/>
                <a:cs typeface="Arial" panose="020B0604020202020204" pitchFamily="34" charset="0"/>
              </a:rPr>
              <a:t>Resources: </a:t>
            </a:r>
            <a:r>
              <a:rPr lang="en-GB" sz="1600" dirty="0">
                <a:solidFill>
                  <a:schemeClr val="tx1">
                    <a:lumMod val="75000"/>
                    <a:lumOff val="25000"/>
                  </a:schemeClr>
                </a:solidFill>
                <a:latin typeface="Arial" panose="020B0604020202020204" pitchFamily="34" charset="0"/>
                <a:cs typeface="Arial" panose="020B0604020202020204" pitchFamily="34" charset="0"/>
              </a:rPr>
              <a:t>locally available resources to fabricate T/L materials, contribute to the feeding program and purchase stationeries to develop materials</a:t>
            </a:r>
          </a:p>
          <a:p>
            <a:pPr algn="ctr"/>
            <a:endParaRPr lang="en-GB"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Shape 1701">
            <a:extLst>
              <a:ext uri="{FF2B5EF4-FFF2-40B4-BE49-F238E27FC236}">
                <a16:creationId xmlns:a16="http://schemas.microsoft.com/office/drawing/2014/main" id="{603D0C40-B958-1544-9865-A2A474BBC55B}"/>
              </a:ext>
            </a:extLst>
          </p:cNvPr>
          <p:cNvSpPr>
            <a:spLocks noChangeArrowheads="1"/>
          </p:cNvSpPr>
          <p:nvPr/>
        </p:nvSpPr>
        <p:spPr bwMode="auto">
          <a:xfrm>
            <a:off x="1281097" y="1113856"/>
            <a:ext cx="797291" cy="797291"/>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24" name="Shape 1703">
            <a:extLst>
              <a:ext uri="{FF2B5EF4-FFF2-40B4-BE49-F238E27FC236}">
                <a16:creationId xmlns:a16="http://schemas.microsoft.com/office/drawing/2014/main" id="{ABEA7CB2-0F2C-024C-A8F3-D75051929AE8}"/>
              </a:ext>
            </a:extLst>
          </p:cNvPr>
          <p:cNvSpPr>
            <a:spLocks noChangeArrowheads="1"/>
          </p:cNvSpPr>
          <p:nvPr/>
        </p:nvSpPr>
        <p:spPr bwMode="auto">
          <a:xfrm>
            <a:off x="5371280" y="1113855"/>
            <a:ext cx="797291" cy="797291"/>
          </a:xfrm>
          <a:prstGeom prst="ellipse">
            <a:avLst/>
          </a:prstGeom>
          <a:solidFill>
            <a:srgbClr val="079AD5"/>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25" name="Shape 1705">
            <a:extLst>
              <a:ext uri="{FF2B5EF4-FFF2-40B4-BE49-F238E27FC236}">
                <a16:creationId xmlns:a16="http://schemas.microsoft.com/office/drawing/2014/main" id="{0B14C08B-9733-CC4C-B22D-DDE20BE472CE}"/>
              </a:ext>
            </a:extLst>
          </p:cNvPr>
          <p:cNvSpPr>
            <a:spLocks noChangeArrowheads="1"/>
          </p:cNvSpPr>
          <p:nvPr/>
        </p:nvSpPr>
        <p:spPr bwMode="auto">
          <a:xfrm>
            <a:off x="9461463" y="1091130"/>
            <a:ext cx="875523" cy="852958"/>
          </a:xfrm>
          <a:prstGeom prst="ellipse">
            <a:avLst/>
          </a:prstGeom>
          <a:solidFill>
            <a:srgbClr val="62BB4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cxnSp>
        <p:nvCxnSpPr>
          <p:cNvPr id="29" name="Straight Arrow Connector 28">
            <a:extLst>
              <a:ext uri="{FF2B5EF4-FFF2-40B4-BE49-F238E27FC236}">
                <a16:creationId xmlns:a16="http://schemas.microsoft.com/office/drawing/2014/main" id="{C1F8D22F-83CE-E44D-A29A-77F71DABAEA2}"/>
              </a:ext>
            </a:extLst>
          </p:cNvPr>
          <p:cNvCxnSpPr>
            <a:cxnSpLocks/>
            <a:endCxn id="24" idx="2"/>
          </p:cNvCxnSpPr>
          <p:nvPr/>
        </p:nvCxnSpPr>
        <p:spPr>
          <a:xfrm>
            <a:off x="2078388" y="1512501"/>
            <a:ext cx="3292892"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BE4D9C-3647-4D4D-998B-6CBDECA487AE}"/>
              </a:ext>
            </a:extLst>
          </p:cNvPr>
          <p:cNvCxnSpPr>
            <a:cxnSpLocks/>
            <a:stCxn id="24" idx="6"/>
          </p:cNvCxnSpPr>
          <p:nvPr/>
        </p:nvCxnSpPr>
        <p:spPr>
          <a:xfrm flipV="1">
            <a:off x="6168571" y="1512500"/>
            <a:ext cx="3292892" cy="1"/>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1708F11-24D8-2375-CFA0-E78F4054966E}"/>
              </a:ext>
            </a:extLst>
          </p:cNvPr>
          <p:cNvSpPr txBox="1"/>
          <p:nvPr/>
        </p:nvSpPr>
        <p:spPr>
          <a:xfrm>
            <a:off x="3846286" y="5046991"/>
            <a:ext cx="90795" cy="369332"/>
          </a:xfrm>
          <a:prstGeom prst="rect">
            <a:avLst/>
          </a:prstGeom>
          <a:noFill/>
        </p:spPr>
        <p:txBody>
          <a:bodyPr wrap="square" rtlCol="0">
            <a:spAutoFit/>
          </a:bodyPr>
          <a:lstStyle/>
          <a:p>
            <a:r>
              <a:rPr lang="en-US" dirty="0"/>
              <a:t> </a:t>
            </a:r>
          </a:p>
        </p:txBody>
      </p:sp>
      <p:graphicFrame>
        <p:nvGraphicFramePr>
          <p:cNvPr id="16" name="Table 16">
            <a:extLst>
              <a:ext uri="{FF2B5EF4-FFF2-40B4-BE49-F238E27FC236}">
                <a16:creationId xmlns:a16="http://schemas.microsoft.com/office/drawing/2014/main" id="{5CECD40D-D46C-3E75-D6CC-3B0F1A334E81}"/>
              </a:ext>
            </a:extLst>
          </p:cNvPr>
          <p:cNvGraphicFramePr>
            <a:graphicFrameLocks noGrp="1"/>
          </p:cNvGraphicFramePr>
          <p:nvPr>
            <p:extLst>
              <p:ext uri="{D42A27DB-BD31-4B8C-83A1-F6EECF244321}">
                <p14:modId xmlns:p14="http://schemas.microsoft.com/office/powerpoint/2010/main" val="582912320"/>
              </p:ext>
            </p:extLst>
          </p:nvPr>
        </p:nvGraphicFramePr>
        <p:xfrm>
          <a:off x="7920226" y="1972824"/>
          <a:ext cx="3933862" cy="1245621"/>
        </p:xfrm>
        <a:graphic>
          <a:graphicData uri="http://schemas.openxmlformats.org/drawingml/2006/table">
            <a:tbl>
              <a:tblPr firstRow="1" bandRow="1">
                <a:tableStyleId>{5C22544A-7EE6-4342-B048-85BDC9FD1C3A}</a:tableStyleId>
              </a:tblPr>
              <a:tblGrid>
                <a:gridCol w="1018119">
                  <a:extLst>
                    <a:ext uri="{9D8B030D-6E8A-4147-A177-3AD203B41FA5}">
                      <a16:colId xmlns:a16="http://schemas.microsoft.com/office/drawing/2014/main" val="1232723792"/>
                    </a:ext>
                  </a:extLst>
                </a:gridCol>
                <a:gridCol w="1718480">
                  <a:extLst>
                    <a:ext uri="{9D8B030D-6E8A-4147-A177-3AD203B41FA5}">
                      <a16:colId xmlns:a16="http://schemas.microsoft.com/office/drawing/2014/main" val="93201207"/>
                    </a:ext>
                  </a:extLst>
                </a:gridCol>
                <a:gridCol w="1197263">
                  <a:extLst>
                    <a:ext uri="{9D8B030D-6E8A-4147-A177-3AD203B41FA5}">
                      <a16:colId xmlns:a16="http://schemas.microsoft.com/office/drawing/2014/main" val="629183129"/>
                    </a:ext>
                  </a:extLst>
                </a:gridCol>
              </a:tblGrid>
              <a:tr h="522725">
                <a:tc>
                  <a:txBody>
                    <a:bodyPr/>
                    <a:lstStyle/>
                    <a:p>
                      <a:r>
                        <a:rPr lang="en-US" sz="1400" dirty="0">
                          <a:latin typeface="Arial" panose="020B0604020202020204" pitchFamily="34" charset="0"/>
                          <a:cs typeface="Arial" panose="020B0604020202020204" pitchFamily="34" charset="0"/>
                        </a:rPr>
                        <a:t>Timetable</a:t>
                      </a:r>
                      <a:endParaRPr lang="en-TZ" sz="1400" dirty="0">
                        <a:latin typeface="Arial" panose="020B0604020202020204" pitchFamily="34" charset="0"/>
                        <a:cs typeface="Arial" panose="020B0604020202020204" pitchFamily="34" charset="0"/>
                      </a:endParaRPr>
                    </a:p>
                  </a:txBody>
                  <a:tcPr marL="82816" marR="82816" marT="41408" marB="41408"/>
                </a:tc>
                <a:tc>
                  <a:txBody>
                    <a:bodyPr/>
                    <a:lstStyle/>
                    <a:p>
                      <a:r>
                        <a:rPr lang="en-US" sz="1400" dirty="0">
                          <a:latin typeface="Arial" panose="020B0604020202020204" pitchFamily="34" charset="0"/>
                          <a:cs typeface="Arial" panose="020B0604020202020204" pitchFamily="34" charset="0"/>
                        </a:rPr>
                        <a:t>Event</a:t>
                      </a:r>
                      <a:endParaRPr lang="en-TZ" sz="1400" dirty="0">
                        <a:latin typeface="Arial" panose="020B0604020202020204" pitchFamily="34" charset="0"/>
                        <a:cs typeface="Arial" panose="020B0604020202020204" pitchFamily="34" charset="0"/>
                      </a:endParaRPr>
                    </a:p>
                  </a:txBody>
                  <a:tcPr marL="82816" marR="82816" marT="41408" marB="41408"/>
                </a:tc>
                <a:tc>
                  <a:txBody>
                    <a:bodyPr/>
                    <a:lstStyle/>
                    <a:p>
                      <a:r>
                        <a:rPr lang="en-US" sz="1400" dirty="0">
                          <a:latin typeface="Arial" panose="020B0604020202020204" pitchFamily="34" charset="0"/>
                          <a:cs typeface="Arial" panose="020B0604020202020204" pitchFamily="34" charset="0"/>
                        </a:rPr>
                        <a:t>Time</a:t>
                      </a:r>
                      <a:endParaRPr lang="en-TZ" sz="1400" dirty="0">
                        <a:latin typeface="Arial" panose="020B0604020202020204" pitchFamily="34" charset="0"/>
                        <a:cs typeface="Arial" panose="020B0604020202020204" pitchFamily="34" charset="0"/>
                      </a:endParaRPr>
                    </a:p>
                  </a:txBody>
                  <a:tcPr marL="82816" marR="82816" marT="41408" marB="41408"/>
                </a:tc>
                <a:extLst>
                  <a:ext uri="{0D108BD9-81ED-4DB2-BD59-A6C34878D82A}">
                    <a16:rowId xmlns:a16="http://schemas.microsoft.com/office/drawing/2014/main" val="3983610542"/>
                  </a:ext>
                </a:extLst>
              </a:tr>
              <a:tr h="524499">
                <a:tc>
                  <a:txBody>
                    <a:bodyPr/>
                    <a:lstStyle/>
                    <a:p>
                      <a:r>
                        <a:rPr lang="en-US" sz="1400" dirty="0">
                          <a:latin typeface="Arial" panose="020B0604020202020204" pitchFamily="34" charset="0"/>
                          <a:cs typeface="Arial" panose="020B0604020202020204" pitchFamily="34" charset="0"/>
                        </a:rPr>
                        <a:t>Once a month </a:t>
                      </a:r>
                    </a:p>
                  </a:txBody>
                  <a:tcPr marL="82816" marR="82816" marT="41408" marB="41408"/>
                </a:tc>
                <a:tc>
                  <a:txBody>
                    <a:bodyPr/>
                    <a:lstStyle/>
                    <a:p>
                      <a:r>
                        <a:rPr lang="en-US" sz="1400" dirty="0">
                          <a:latin typeface="Arial" panose="020B0604020202020204" pitchFamily="34" charset="0"/>
                          <a:cs typeface="Arial" panose="020B0604020202020204" pitchFamily="34" charset="0"/>
                        </a:rPr>
                        <a:t>Meeting and materials development</a:t>
                      </a:r>
                    </a:p>
                  </a:txBody>
                  <a:tcPr marL="82816" marR="82816" marT="41408" marB="41408"/>
                </a:tc>
                <a:tc>
                  <a:txBody>
                    <a:bodyPr/>
                    <a:lstStyle/>
                    <a:p>
                      <a:r>
                        <a:rPr lang="en-US" sz="1400" dirty="0">
                          <a:latin typeface="Arial" panose="020B0604020202020204" pitchFamily="34" charset="0"/>
                          <a:cs typeface="Arial" panose="020B0604020202020204" pitchFamily="34" charset="0"/>
                        </a:rPr>
                        <a:t>Afternoon</a:t>
                      </a:r>
                      <a:endParaRPr lang="en-TZ" sz="1400" dirty="0">
                        <a:latin typeface="Arial" panose="020B0604020202020204" pitchFamily="34" charset="0"/>
                        <a:cs typeface="Arial" panose="020B0604020202020204" pitchFamily="34" charset="0"/>
                      </a:endParaRPr>
                    </a:p>
                  </a:txBody>
                  <a:tcPr marL="82816" marR="82816" marT="41408" marB="41408"/>
                </a:tc>
                <a:extLst>
                  <a:ext uri="{0D108BD9-81ED-4DB2-BD59-A6C34878D82A}">
                    <a16:rowId xmlns:a16="http://schemas.microsoft.com/office/drawing/2014/main" val="3635906813"/>
                  </a:ext>
                </a:extLst>
              </a:tr>
            </a:tbl>
          </a:graphicData>
        </a:graphic>
      </p:graphicFrame>
      <p:sp>
        <p:nvSpPr>
          <p:cNvPr id="26" name="Rectangle: Rounded Corners 25">
            <a:extLst>
              <a:ext uri="{FF2B5EF4-FFF2-40B4-BE49-F238E27FC236}">
                <a16:creationId xmlns:a16="http://schemas.microsoft.com/office/drawing/2014/main" id="{AE4B4DFB-B8C3-DA5E-6806-A0E04134FF07}"/>
              </a:ext>
            </a:extLst>
          </p:cNvPr>
          <p:cNvSpPr/>
          <p:nvPr/>
        </p:nvSpPr>
        <p:spPr>
          <a:xfrm>
            <a:off x="987210" y="3429000"/>
            <a:ext cx="4805392" cy="3207393"/>
          </a:xfrm>
          <a:prstGeom prst="roundRect">
            <a:avLst/>
          </a:prstGeom>
          <a:blipFill>
            <a:blip r:embed="rId3" cstate="screen">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sp>
        <p:nvSpPr>
          <p:cNvPr id="33" name="Rectangle: Rounded Corners 32">
            <a:extLst>
              <a:ext uri="{FF2B5EF4-FFF2-40B4-BE49-F238E27FC236}">
                <a16:creationId xmlns:a16="http://schemas.microsoft.com/office/drawing/2014/main" id="{3F8E58AA-04F0-6A60-68FF-2E77585ED80C}"/>
              </a:ext>
            </a:extLst>
          </p:cNvPr>
          <p:cNvSpPr/>
          <p:nvPr/>
        </p:nvSpPr>
        <p:spPr>
          <a:xfrm>
            <a:off x="6399399" y="3452172"/>
            <a:ext cx="4653137" cy="3200639"/>
          </a:xfrm>
          <a:prstGeom prst="roundRect">
            <a:avLst/>
          </a:prstGeom>
          <a:blipFill>
            <a:blip r:embed="rId4" cstate="screen">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spTree>
    <p:extLst>
      <p:ext uri="{BB962C8B-B14F-4D97-AF65-F5344CB8AC3E}">
        <p14:creationId xmlns:p14="http://schemas.microsoft.com/office/powerpoint/2010/main" val="2553830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CACA3C-A948-03E2-DCD7-F594301DB8F2}"/>
              </a:ext>
            </a:extLst>
          </p:cNvPr>
          <p:cNvSpPr/>
          <p:nvPr/>
        </p:nvSpPr>
        <p:spPr>
          <a:xfrm>
            <a:off x="0" y="-1"/>
            <a:ext cx="6328230" cy="6966857"/>
          </a:xfrm>
          <a:prstGeom prst="rect">
            <a:avLst/>
          </a:prstGeom>
          <a:blipFill>
            <a:blip r:embed="rId3" cstate="screen">
              <a:extLst>
                <a:ext uri="{28A0092B-C50C-407E-A947-70E740481C1C}">
                  <a14:useLocalDpi xmlns:a14="http://schemas.microsoft.com/office/drawing/2010/main" val="0"/>
                </a:ext>
              </a:extLst>
            </a:blip>
            <a:stretch>
              <a:fillRect b="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sp>
        <p:nvSpPr>
          <p:cNvPr id="7" name="Rectangle 6">
            <a:extLst>
              <a:ext uri="{FF2B5EF4-FFF2-40B4-BE49-F238E27FC236}">
                <a16:creationId xmlns:a16="http://schemas.microsoft.com/office/drawing/2014/main" id="{14813522-32C3-F688-FF69-235AD68889FD}"/>
              </a:ext>
            </a:extLst>
          </p:cNvPr>
          <p:cNvSpPr/>
          <p:nvPr/>
        </p:nvSpPr>
        <p:spPr>
          <a:xfrm>
            <a:off x="6328230" y="0"/>
            <a:ext cx="5863770" cy="6966856"/>
          </a:xfrm>
          <a:prstGeom prst="rect">
            <a:avLst/>
          </a:prstGeom>
          <a:blipFill>
            <a:blip r:embed="rId4"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spTree>
    <p:extLst>
      <p:ext uri="{BB962C8B-B14F-4D97-AF65-F5344CB8AC3E}">
        <p14:creationId xmlns:p14="http://schemas.microsoft.com/office/powerpoint/2010/main" val="54803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672772"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dirty="0">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A2177F11-4F63-7645-A57F-D7F09646B16B}"/>
              </a:ext>
            </a:extLst>
          </p:cNvPr>
          <p:cNvSpPr txBox="1">
            <a:spLocks/>
          </p:cNvSpPr>
          <p:nvPr/>
        </p:nvSpPr>
        <p:spPr>
          <a:xfrm>
            <a:off x="288636" y="413058"/>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00AEEF"/>
                </a:solidFill>
                <a:latin typeface="Montserrat ExtraBold" pitchFamily="2" charset="77"/>
                <a:cs typeface="Calibri Light" panose="020F0302020204030204" pitchFamily="34" charset="0"/>
              </a:rPr>
              <a:t>Positive Change</a:t>
            </a:r>
          </a:p>
        </p:txBody>
      </p:sp>
      <p:sp>
        <p:nvSpPr>
          <p:cNvPr id="10" name="TextBox 9">
            <a:extLst>
              <a:ext uri="{FF2B5EF4-FFF2-40B4-BE49-F238E27FC236}">
                <a16:creationId xmlns:a16="http://schemas.microsoft.com/office/drawing/2014/main" id="{3A8628CC-9B03-0C43-9029-F14494A57AEA}"/>
              </a:ext>
            </a:extLst>
          </p:cNvPr>
          <p:cNvSpPr txBox="1"/>
          <p:nvPr/>
        </p:nvSpPr>
        <p:spPr>
          <a:xfrm>
            <a:off x="556787" y="1582340"/>
            <a:ext cx="5025486" cy="3693319"/>
          </a:xfrm>
          <a:prstGeom prst="rect">
            <a:avLst/>
          </a:prstGeom>
          <a:noFill/>
        </p:spPr>
        <p:txBody>
          <a:bodyPr wrap="square" lIns="91440" tIns="45720" rIns="91440" bIns="45720" rtlCol="0" anchor="t">
            <a:spAutoFit/>
          </a:bodyPr>
          <a:lstStyle/>
          <a:p>
            <a:pPr>
              <a:spcAft>
                <a:spcPts val="1200"/>
              </a:spcAft>
            </a:pPr>
            <a:r>
              <a:rPr lang="en-GB" sz="1600" b="1" dirty="0">
                <a:solidFill>
                  <a:schemeClr val="tx1">
                    <a:lumMod val="75000"/>
                    <a:lumOff val="25000"/>
                  </a:schemeClr>
                </a:solidFill>
                <a:latin typeface="Arial" panose="020B0604020202020204" pitchFamily="34" charset="0"/>
                <a:cs typeface="Arial" panose="020B0604020202020204" pitchFamily="34" charset="0"/>
              </a:rPr>
              <a:t>Observed impacts: Short term positive changes</a:t>
            </a:r>
          </a:p>
          <a:p>
            <a:pPr marL="285750" indent="-285750">
              <a:buFont typeface="Wingdings" panose="05000000000000000000" pitchFamily="2" charset="2"/>
              <a:buChar char="q"/>
            </a:pPr>
            <a:r>
              <a:rPr lang="en-US" sz="1600" dirty="0">
                <a:solidFill>
                  <a:schemeClr val="tx1">
                    <a:lumMod val="75000"/>
                    <a:lumOff val="25000"/>
                  </a:schemeClr>
                </a:solidFill>
                <a:latin typeface="Arial"/>
                <a:cs typeface="Arial"/>
              </a:rPr>
              <a:t>The participation of parents has improved; data show that about 95 parents have participated in materials development sessions at least 6 times</a:t>
            </a:r>
          </a:p>
          <a:p>
            <a:pPr marL="285750" indent="-285750">
              <a:buFont typeface="Wingdings" panose="05000000000000000000" pitchFamily="2" charset="2"/>
              <a:buChar char="q"/>
            </a:pPr>
            <a:r>
              <a:rPr lang="en-US" sz="1600" dirty="0">
                <a:solidFill>
                  <a:schemeClr val="tx1">
                    <a:lumMod val="75000"/>
                    <a:lumOff val="25000"/>
                  </a:schemeClr>
                </a:solidFill>
                <a:latin typeface="Arial"/>
                <a:cs typeface="Arial"/>
              </a:rPr>
              <a:t>Learning environment is friendly, improved with quality and enough materials</a:t>
            </a:r>
          </a:p>
          <a:p>
            <a:pPr marL="285750" indent="-285750">
              <a:buFont typeface="Wingdings" panose="05000000000000000000" pitchFamily="2" charset="2"/>
              <a:buChar char="q"/>
            </a:pPr>
            <a:r>
              <a:rPr lang="en-GB" sz="1600" dirty="0">
                <a:solidFill>
                  <a:schemeClr val="tx1">
                    <a:lumMod val="75000"/>
                    <a:lumOff val="25000"/>
                  </a:schemeClr>
                </a:solidFill>
                <a:latin typeface="Arial"/>
                <a:cs typeface="Arial"/>
              </a:rPr>
              <a:t>Learning is through play and collaboration</a:t>
            </a:r>
          </a:p>
          <a:p>
            <a:pPr marL="285750" indent="-285750">
              <a:buFont typeface="Wingdings" panose="05000000000000000000" pitchFamily="2" charset="2"/>
              <a:buChar char="q"/>
            </a:pPr>
            <a:r>
              <a:rPr lang="en-GB" sz="1600" dirty="0">
                <a:solidFill>
                  <a:schemeClr val="tx1">
                    <a:lumMod val="75000"/>
                    <a:lumOff val="25000"/>
                  </a:schemeClr>
                </a:solidFill>
                <a:latin typeface="Arial"/>
                <a:cs typeface="Arial"/>
              </a:rPr>
              <a:t>Children mastered 3Rs skills quickly</a:t>
            </a:r>
          </a:p>
          <a:p>
            <a:pPr marL="285750" indent="-285750">
              <a:buFont typeface="Wingdings" panose="05000000000000000000" pitchFamily="2" charset="2"/>
              <a:buChar char="q"/>
            </a:pPr>
            <a:r>
              <a:rPr lang="en-GB" sz="1600" dirty="0">
                <a:solidFill>
                  <a:schemeClr val="tx1">
                    <a:lumMod val="75000"/>
                    <a:lumOff val="25000"/>
                  </a:schemeClr>
                </a:solidFill>
                <a:latin typeface="Arial"/>
                <a:cs typeface="Arial"/>
              </a:rPr>
              <a:t>Increased creativity, children develop their own learning materials.</a:t>
            </a:r>
          </a:p>
          <a:p>
            <a:pPr marL="285750" indent="-285750">
              <a:buFont typeface="Wingdings" panose="05000000000000000000" pitchFamily="2" charset="2"/>
              <a:buChar char="q"/>
            </a:pPr>
            <a:r>
              <a:rPr lang="en-GB" sz="1600" dirty="0">
                <a:solidFill>
                  <a:schemeClr val="tx1">
                    <a:lumMod val="75000"/>
                    <a:lumOff val="25000"/>
                  </a:schemeClr>
                </a:solidFill>
                <a:latin typeface="Arial"/>
                <a:cs typeface="Arial"/>
              </a:rPr>
              <a:t>Children’s memory improved</a:t>
            </a:r>
          </a:p>
          <a:p>
            <a:pPr marL="285750" indent="-285750">
              <a:buFont typeface="Wingdings" panose="05000000000000000000" pitchFamily="2" charset="2"/>
              <a:buChar char="q"/>
            </a:pPr>
            <a:r>
              <a:rPr lang="en-US" sz="1600" dirty="0">
                <a:solidFill>
                  <a:schemeClr val="tx1">
                    <a:lumMod val="75000"/>
                    <a:lumOff val="25000"/>
                  </a:schemeClr>
                </a:solidFill>
                <a:latin typeface="Arial"/>
                <a:cs typeface="Arial"/>
              </a:rPr>
              <a:t>Attendance has increased from 70 to 95 per cent</a:t>
            </a:r>
          </a:p>
          <a:p>
            <a:pPr marL="285750" indent="-285750">
              <a:buFont typeface="Wingdings" panose="05000000000000000000" pitchFamily="2" charset="2"/>
              <a:buChar char="q"/>
            </a:pPr>
            <a:r>
              <a:rPr lang="en-US" sz="1600" dirty="0">
                <a:solidFill>
                  <a:schemeClr val="tx1">
                    <a:lumMod val="75000"/>
                    <a:lumOff val="25000"/>
                  </a:schemeClr>
                </a:solidFill>
                <a:latin typeface="Arial"/>
                <a:cs typeface="Arial"/>
              </a:rPr>
              <a:t>I believe next year, all the children will transition to standard one</a:t>
            </a:r>
            <a:endParaRPr lang="en-GB" sz="1600" dirty="0">
              <a:solidFill>
                <a:schemeClr val="tx1">
                  <a:lumMod val="75000"/>
                  <a:lumOff val="25000"/>
                </a:schemeClr>
              </a:solidFill>
              <a:latin typeface="Arial"/>
              <a:cs typeface="Arial"/>
            </a:endParaRPr>
          </a:p>
        </p:txBody>
      </p:sp>
      <p:pic>
        <p:nvPicPr>
          <p:cNvPr id="3" name="Picture 2" descr="A picture containing text, screenshot, font, line&#10;&#10;Description automatically generated">
            <a:extLst>
              <a:ext uri="{FF2B5EF4-FFF2-40B4-BE49-F238E27FC236}">
                <a16:creationId xmlns:a16="http://schemas.microsoft.com/office/drawing/2014/main" id="{64623D4D-18DD-B450-4397-E76D1283B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344" y="882919"/>
            <a:ext cx="5295900" cy="2806700"/>
          </a:xfrm>
          <a:prstGeom prst="rect">
            <a:avLst/>
          </a:prstGeom>
        </p:spPr>
      </p:pic>
      <p:sp>
        <p:nvSpPr>
          <p:cNvPr id="4" name="TextBox 3">
            <a:extLst>
              <a:ext uri="{FF2B5EF4-FFF2-40B4-BE49-F238E27FC236}">
                <a16:creationId xmlns:a16="http://schemas.microsoft.com/office/drawing/2014/main" id="{EF9EC96D-1A44-3931-B5D3-A0E142DDD1A5}"/>
              </a:ext>
            </a:extLst>
          </p:cNvPr>
          <p:cNvSpPr txBox="1"/>
          <p:nvPr/>
        </p:nvSpPr>
        <p:spPr>
          <a:xfrm>
            <a:off x="6694380" y="523451"/>
            <a:ext cx="4364084" cy="369332"/>
          </a:xfrm>
          <a:prstGeom prst="rect">
            <a:avLst/>
          </a:prstGeom>
          <a:noFill/>
        </p:spPr>
        <p:txBody>
          <a:bodyPr wrap="square" rtlCol="0">
            <a:spAutoFit/>
          </a:bodyPr>
          <a:lstStyle/>
          <a:p>
            <a:r>
              <a:rPr lang="en-GB" dirty="0"/>
              <a:t>Learning Outcomes start of academic year</a:t>
            </a:r>
          </a:p>
        </p:txBody>
      </p:sp>
      <p:pic>
        <p:nvPicPr>
          <p:cNvPr id="8" name="Picture 7" descr="A picture containing text, screenshot, font, number&#10;&#10;Description automatically generated">
            <a:extLst>
              <a:ext uri="{FF2B5EF4-FFF2-40B4-BE49-F238E27FC236}">
                <a16:creationId xmlns:a16="http://schemas.microsoft.com/office/drawing/2014/main" id="{7824E974-7002-D081-B4FB-260C9EDE9E9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156" t="20246" r="3337" b="2747"/>
          <a:stretch/>
        </p:blipFill>
        <p:spPr>
          <a:xfrm>
            <a:off x="6283234" y="4233753"/>
            <a:ext cx="4775230" cy="2323801"/>
          </a:xfrm>
          <a:prstGeom prst="rect">
            <a:avLst/>
          </a:prstGeom>
        </p:spPr>
      </p:pic>
      <p:sp>
        <p:nvSpPr>
          <p:cNvPr id="12" name="TextBox 11">
            <a:extLst>
              <a:ext uri="{FF2B5EF4-FFF2-40B4-BE49-F238E27FC236}">
                <a16:creationId xmlns:a16="http://schemas.microsoft.com/office/drawing/2014/main" id="{D13E221D-1476-0574-83F3-8C544755068D}"/>
              </a:ext>
            </a:extLst>
          </p:cNvPr>
          <p:cNvSpPr txBox="1"/>
          <p:nvPr/>
        </p:nvSpPr>
        <p:spPr>
          <a:xfrm>
            <a:off x="6825160" y="3864421"/>
            <a:ext cx="4364084" cy="369332"/>
          </a:xfrm>
          <a:prstGeom prst="rect">
            <a:avLst/>
          </a:prstGeom>
          <a:noFill/>
        </p:spPr>
        <p:txBody>
          <a:bodyPr wrap="square" rtlCol="0">
            <a:spAutoFit/>
          </a:bodyPr>
          <a:lstStyle/>
          <a:p>
            <a:r>
              <a:rPr lang="en-GB" dirty="0"/>
              <a:t>Learning Outcomes end of academic year</a:t>
            </a:r>
          </a:p>
        </p:txBody>
      </p:sp>
    </p:spTree>
    <p:extLst>
      <p:ext uri="{BB962C8B-B14F-4D97-AF65-F5344CB8AC3E}">
        <p14:creationId xmlns:p14="http://schemas.microsoft.com/office/powerpoint/2010/main" val="849952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4CE52B85CB114BAD272A7CA7794BAF" ma:contentTypeVersion="14" ma:contentTypeDescription="Create a new document." ma:contentTypeScope="" ma:versionID="a511b4b88d452307b8f7dc475059769d">
  <xsd:schema xmlns:xsd="http://www.w3.org/2001/XMLSchema" xmlns:xs="http://www.w3.org/2001/XMLSchema" xmlns:p="http://schemas.microsoft.com/office/2006/metadata/properties" xmlns:ns2="f427492a-f4e3-41df-8165-60c993334b86" xmlns:ns3="d1ac0435-d0c7-4df5-abb3-88265193f1be" targetNamespace="http://schemas.microsoft.com/office/2006/metadata/properties" ma:root="true" ma:fieldsID="f446f089fdf39f7b2b62e73ee474df45" ns2:_="" ns3:_="">
    <xsd:import namespace="f427492a-f4e3-41df-8165-60c993334b86"/>
    <xsd:import namespace="d1ac0435-d0c7-4df5-abb3-88265193f1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Inspreadsheet_x003f_"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7492a-f4e3-41df-8165-60c993334b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Inspreadsheet_x003f_" ma:index="15" nillable="true" ma:displayName="In spreadsheet?" ma:default="1" ma:format="Dropdown" ma:internalName="Inspreadsheet_x003f_">
      <xsd:simpleType>
        <xsd:restriction base="dms:Boolea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d8234a7-6bd9-4ee5-b6a2-77b15b87b9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ac0435-d0c7-4df5-abb3-88265193f1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1ac0435-d0c7-4df5-abb3-88265193f1be">
      <UserInfo>
        <DisplayName>Nazira Zholdoshbekova</DisplayName>
        <AccountId>54</AccountId>
        <AccountType/>
      </UserInfo>
      <UserInfo>
        <DisplayName>Farida Torobekova</DisplayName>
        <AccountId>122</AccountId>
        <AccountType/>
      </UserInfo>
    </SharedWithUsers>
    <lcf76f155ced4ddcb4097134ff3c332f xmlns="f427492a-f4e3-41df-8165-60c993334b86">
      <Terms xmlns="http://schemas.microsoft.com/office/infopath/2007/PartnerControls"/>
    </lcf76f155ced4ddcb4097134ff3c332f>
    <Inspreadsheet_x003f_ xmlns="f427492a-f4e3-41df-8165-60c993334b86">true</Inspreadsheet_x003f_>
  </documentManagement>
</p:properties>
</file>

<file path=customXml/itemProps1.xml><?xml version="1.0" encoding="utf-8"?>
<ds:datastoreItem xmlns:ds="http://schemas.openxmlformats.org/officeDocument/2006/customXml" ds:itemID="{8083DA50-7807-4524-A91B-F18C3D6E9324}">
  <ds:schemaRefs>
    <ds:schemaRef ds:uri="http://schemas.microsoft.com/sharepoint/v3/contenttype/forms"/>
  </ds:schemaRefs>
</ds:datastoreItem>
</file>

<file path=customXml/itemProps2.xml><?xml version="1.0" encoding="utf-8"?>
<ds:datastoreItem xmlns:ds="http://schemas.openxmlformats.org/officeDocument/2006/customXml" ds:itemID="{E2F6CB13-9465-4E45-BF23-51B0CEBE9B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7492a-f4e3-41df-8165-60c993334b86"/>
    <ds:schemaRef ds:uri="d1ac0435-d0c7-4df5-abb3-88265193f1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DBD9AD-A05D-48A4-9A26-D372153C6AEC}">
  <ds:schemaRefs>
    <ds:schemaRef ds:uri="d1ac0435-d0c7-4df5-abb3-88265193f1be"/>
    <ds:schemaRef ds:uri="http://schemas.microsoft.com/office/2006/metadata/properties"/>
    <ds:schemaRef ds:uri="http://schemas.microsoft.com/office/2006/documentManagement/types"/>
    <ds:schemaRef ds:uri="http://purl.org/dc/dcmitype/"/>
    <ds:schemaRef ds:uri="http://purl.org/dc/terms/"/>
    <ds:schemaRef ds:uri="f427492a-f4e3-41df-8165-60c993334b86"/>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4047</TotalTime>
  <Words>1043</Words>
  <Application>Microsoft Office PowerPoint</Application>
  <PresentationFormat>Ecrã Panorâmico</PresentationFormat>
  <Paragraphs>141</Paragraphs>
  <Slides>12</Slides>
  <Notes>11</Notes>
  <HiddenSlides>0</HiddenSlides>
  <MMClips>0</MMClips>
  <ScaleCrop>false</ScaleCrop>
  <HeadingPairs>
    <vt:vector size="6" baseType="variant">
      <vt:variant>
        <vt:lpstr>Tipos de letra usados</vt:lpstr>
      </vt:variant>
      <vt:variant>
        <vt:i4>14</vt:i4>
      </vt:variant>
      <vt:variant>
        <vt:lpstr>Tema</vt:lpstr>
      </vt:variant>
      <vt:variant>
        <vt:i4>2</vt:i4>
      </vt:variant>
      <vt:variant>
        <vt:lpstr>Títulos dos diapositivos</vt:lpstr>
      </vt:variant>
      <vt:variant>
        <vt:i4>12</vt:i4>
      </vt:variant>
    </vt:vector>
  </HeadingPairs>
  <TitlesOfParts>
    <vt:vector size="28" baseType="lpstr">
      <vt:lpstr>Arial</vt:lpstr>
      <vt:lpstr>Calibri</vt:lpstr>
      <vt:lpstr>Calibri Light</vt:lpstr>
      <vt:lpstr>CORESANSG-EXTRALIGHT</vt:lpstr>
      <vt:lpstr>CoreSansG-Italic</vt:lpstr>
      <vt:lpstr>CORESANSG-LIGHT</vt:lpstr>
      <vt:lpstr>CoreSansG-Regular</vt:lpstr>
      <vt:lpstr>CoreSansG-Regular</vt:lpstr>
      <vt:lpstr>Helvetica Light</vt:lpstr>
      <vt:lpstr>Lato Light</vt:lpstr>
      <vt:lpstr>Montserrat</vt:lpstr>
      <vt:lpstr>Montserrat ExtraBold</vt:lpstr>
      <vt:lpstr>Montserrat Medium</vt:lpstr>
      <vt:lpstr>Wingdings</vt:lpstr>
      <vt:lpstr>Office Theme</vt:lpstr>
      <vt:lpstr>Custom Design</vt:lpstr>
      <vt:lpstr>Mbande Primary School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James</dc:creator>
  <cp:lastModifiedBy>Marcio Bento</cp:lastModifiedBy>
  <cp:revision>137</cp:revision>
  <cp:lastPrinted>2022-03-18T02:36:39Z</cp:lastPrinted>
  <dcterms:created xsi:type="dcterms:W3CDTF">2021-08-26T15:21:59Z</dcterms:created>
  <dcterms:modified xsi:type="dcterms:W3CDTF">2023-08-02T15:20:31Z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0x010100CB16187CD67883499BFE6042880430D2</vt:lpwstr>
  </property>
  <property fmtid="{D5CDD505-2E9C-101B-9397-08002B2CF9AE}" pid="3" name="MediaServiceImageTags">
    <vt:lpwstr/>
  </property>
</Properties>
</file>