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5125700" cy="10693400"/>
  <p:notesSz cx="151257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ustomXml" Target="../customXml/item3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ustomXml" Target="../customXml/item2.xml"/><Relationship Id="rId2" Type="http://schemas.openxmlformats.org/officeDocument/2006/relationships/theme" Target="theme/them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tableStyles" Target="tableStyles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4" Type="http://schemas.openxmlformats.org/officeDocument/2006/relationships/presProps" Target="presProps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213712" y="10281602"/>
            <a:ext cx="6350" cy="410845"/>
          </a:xfrm>
          <a:custGeom>
            <a:avLst/>
            <a:gdLst/>
            <a:ahLst/>
            <a:cxnLst/>
            <a:rect l="l" t="t" r="r" b="b"/>
            <a:pathLst>
              <a:path w="6350" h="410845">
                <a:moveTo>
                  <a:pt x="6350" y="0"/>
                </a:moveTo>
                <a:lnTo>
                  <a:pt x="0" y="0"/>
                </a:lnTo>
                <a:lnTo>
                  <a:pt x="0" y="410400"/>
                </a:lnTo>
                <a:lnTo>
                  <a:pt x="6350" y="410400"/>
                </a:lnTo>
                <a:lnTo>
                  <a:pt x="6350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93649" y="10281602"/>
            <a:ext cx="6350" cy="410845"/>
          </a:xfrm>
          <a:custGeom>
            <a:avLst/>
            <a:gdLst/>
            <a:ahLst/>
            <a:cxnLst/>
            <a:rect l="l" t="t" r="r" b="b"/>
            <a:pathLst>
              <a:path w="6350" h="410845">
                <a:moveTo>
                  <a:pt x="6350" y="0"/>
                </a:moveTo>
                <a:lnTo>
                  <a:pt x="0" y="0"/>
                </a:lnTo>
                <a:lnTo>
                  <a:pt x="0" y="410400"/>
                </a:lnTo>
                <a:lnTo>
                  <a:pt x="6350" y="410400"/>
                </a:lnTo>
                <a:lnTo>
                  <a:pt x="6350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069187" y="10290751"/>
            <a:ext cx="123825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1" i="0">
                <a:solidFill>
                  <a:srgbClr val="6D6E7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685"/>
              </a:lnSpc>
            </a:pPr>
            <a:fld id="{81D60167-4931-47E6-BA6A-407CBD079E47}" type="slidenum">
              <a:rPr dirty="0" spc="3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3.png"/><Relationship Id="rId3" Type="http://schemas.openxmlformats.org/officeDocument/2006/relationships/image" Target="../media/image104.png"/><Relationship Id="rId4" Type="http://schemas.openxmlformats.org/officeDocument/2006/relationships/image" Target="../media/image105.png"/><Relationship Id="rId5" Type="http://schemas.openxmlformats.org/officeDocument/2006/relationships/image" Target="../media/image106.png"/><Relationship Id="rId6" Type="http://schemas.openxmlformats.org/officeDocument/2006/relationships/image" Target="../media/image107.png"/><Relationship Id="rId7" Type="http://schemas.openxmlformats.org/officeDocument/2006/relationships/image" Target="../media/image108.png"/><Relationship Id="rId8" Type="http://schemas.openxmlformats.org/officeDocument/2006/relationships/image" Target="../media/image109.png"/><Relationship Id="rId9" Type="http://schemas.openxmlformats.org/officeDocument/2006/relationships/image" Target="../media/image110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Relationship Id="rId11" Type="http://schemas.openxmlformats.org/officeDocument/2006/relationships/image" Target="../media/image18.png"/><Relationship Id="rId12" Type="http://schemas.openxmlformats.org/officeDocument/2006/relationships/image" Target="../media/image19.png"/><Relationship Id="rId13" Type="http://schemas.openxmlformats.org/officeDocument/2006/relationships/image" Target="../media/image20.png"/><Relationship Id="rId14" Type="http://schemas.openxmlformats.org/officeDocument/2006/relationships/image" Target="../media/image21.png"/><Relationship Id="rId15" Type="http://schemas.openxmlformats.org/officeDocument/2006/relationships/image" Target="../media/image22.png"/><Relationship Id="rId16" Type="http://schemas.openxmlformats.org/officeDocument/2006/relationships/image" Target="../media/image23.png"/><Relationship Id="rId17" Type="http://schemas.openxmlformats.org/officeDocument/2006/relationships/image" Target="../media/image24.png"/><Relationship Id="rId18" Type="http://schemas.openxmlformats.org/officeDocument/2006/relationships/image" Target="../media/image25.png"/><Relationship Id="rId19" Type="http://schemas.openxmlformats.org/officeDocument/2006/relationships/image" Target="../media/image26.png"/><Relationship Id="rId20" Type="http://schemas.openxmlformats.org/officeDocument/2006/relationships/image" Target="../media/image27.png"/><Relationship Id="rId21" Type="http://schemas.openxmlformats.org/officeDocument/2006/relationships/image" Target="../media/image28.png"/><Relationship Id="rId22" Type="http://schemas.openxmlformats.org/officeDocument/2006/relationships/image" Target="../media/image29.png"/><Relationship Id="rId23" Type="http://schemas.openxmlformats.org/officeDocument/2006/relationships/image" Target="../media/image30.png"/><Relationship Id="rId24" Type="http://schemas.openxmlformats.org/officeDocument/2006/relationships/image" Target="../media/image31.png"/><Relationship Id="rId25" Type="http://schemas.openxmlformats.org/officeDocument/2006/relationships/image" Target="../media/image32.png"/><Relationship Id="rId26" Type="http://schemas.openxmlformats.org/officeDocument/2006/relationships/image" Target="../media/image33.png"/><Relationship Id="rId27" Type="http://schemas.openxmlformats.org/officeDocument/2006/relationships/image" Target="../media/image34.png"/><Relationship Id="rId28" Type="http://schemas.openxmlformats.org/officeDocument/2006/relationships/image" Target="../media/image35.png"/><Relationship Id="rId29" Type="http://schemas.openxmlformats.org/officeDocument/2006/relationships/image" Target="../media/image36.png"/><Relationship Id="rId30" Type="http://schemas.openxmlformats.org/officeDocument/2006/relationships/image" Target="../media/image37.png"/><Relationship Id="rId31" Type="http://schemas.openxmlformats.org/officeDocument/2006/relationships/image" Target="../media/image38.png"/><Relationship Id="rId32" Type="http://schemas.openxmlformats.org/officeDocument/2006/relationships/image" Target="../media/image39.png"/><Relationship Id="rId33" Type="http://schemas.openxmlformats.org/officeDocument/2006/relationships/image" Target="../media/image40.png"/><Relationship Id="rId34" Type="http://schemas.openxmlformats.org/officeDocument/2006/relationships/image" Target="../media/image41.png"/><Relationship Id="rId35" Type="http://schemas.openxmlformats.org/officeDocument/2006/relationships/image" Target="../media/image42.png"/><Relationship Id="rId36" Type="http://schemas.openxmlformats.org/officeDocument/2006/relationships/image" Target="../media/image43.png"/><Relationship Id="rId37" Type="http://schemas.openxmlformats.org/officeDocument/2006/relationships/image" Target="../media/image44.png"/><Relationship Id="rId38" Type="http://schemas.openxmlformats.org/officeDocument/2006/relationships/image" Target="../media/image45.png"/><Relationship Id="rId39" Type="http://schemas.openxmlformats.org/officeDocument/2006/relationships/image" Target="../media/image46.png"/><Relationship Id="rId40" Type="http://schemas.openxmlformats.org/officeDocument/2006/relationships/image" Target="../media/image47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48.png"/><Relationship Id="rId5" Type="http://schemas.openxmlformats.org/officeDocument/2006/relationships/image" Target="../media/image49.png"/><Relationship Id="rId6" Type="http://schemas.openxmlformats.org/officeDocument/2006/relationships/image" Target="../media/image50.png"/><Relationship Id="rId7" Type="http://schemas.openxmlformats.org/officeDocument/2006/relationships/image" Target="../media/image51.png"/><Relationship Id="rId8" Type="http://schemas.openxmlformats.org/officeDocument/2006/relationships/image" Target="../media/image52.png"/><Relationship Id="rId9" Type="http://schemas.openxmlformats.org/officeDocument/2006/relationships/image" Target="../media/image53.png"/><Relationship Id="rId10" Type="http://schemas.openxmlformats.org/officeDocument/2006/relationships/image" Target="../media/image54.png"/><Relationship Id="rId11" Type="http://schemas.openxmlformats.org/officeDocument/2006/relationships/image" Target="../media/image55.png"/><Relationship Id="rId12" Type="http://schemas.openxmlformats.org/officeDocument/2006/relationships/image" Target="../media/image56.png"/><Relationship Id="rId13" Type="http://schemas.openxmlformats.org/officeDocument/2006/relationships/image" Target="../media/image57.png"/><Relationship Id="rId14" Type="http://schemas.openxmlformats.org/officeDocument/2006/relationships/image" Target="../media/image58.png"/><Relationship Id="rId15" Type="http://schemas.openxmlformats.org/officeDocument/2006/relationships/image" Target="../media/image59.png"/><Relationship Id="rId16" Type="http://schemas.openxmlformats.org/officeDocument/2006/relationships/image" Target="../media/image60.png"/><Relationship Id="rId17" Type="http://schemas.openxmlformats.org/officeDocument/2006/relationships/image" Target="../media/image61.png"/><Relationship Id="rId18" Type="http://schemas.openxmlformats.org/officeDocument/2006/relationships/image" Target="../media/image62.png"/><Relationship Id="rId19" Type="http://schemas.openxmlformats.org/officeDocument/2006/relationships/image" Target="../media/image63.png"/><Relationship Id="rId20" Type="http://schemas.openxmlformats.org/officeDocument/2006/relationships/image" Target="../media/image64.png"/><Relationship Id="rId21" Type="http://schemas.openxmlformats.org/officeDocument/2006/relationships/image" Target="../media/image65.png"/><Relationship Id="rId22" Type="http://schemas.openxmlformats.org/officeDocument/2006/relationships/image" Target="../media/image66.png"/><Relationship Id="rId23" Type="http://schemas.openxmlformats.org/officeDocument/2006/relationships/image" Target="../media/image67.png"/><Relationship Id="rId24" Type="http://schemas.openxmlformats.org/officeDocument/2006/relationships/image" Target="../media/image68.png"/><Relationship Id="rId25" Type="http://schemas.openxmlformats.org/officeDocument/2006/relationships/image" Target="../media/image69.png"/><Relationship Id="rId26" Type="http://schemas.openxmlformats.org/officeDocument/2006/relationships/image" Target="../media/image70.png"/><Relationship Id="rId27" Type="http://schemas.openxmlformats.org/officeDocument/2006/relationships/image" Target="../media/image71.png"/><Relationship Id="rId28" Type="http://schemas.openxmlformats.org/officeDocument/2006/relationships/image" Target="../media/image72.png"/><Relationship Id="rId29" Type="http://schemas.openxmlformats.org/officeDocument/2006/relationships/image" Target="../media/image73.png"/><Relationship Id="rId30" Type="http://schemas.openxmlformats.org/officeDocument/2006/relationships/image" Target="../media/image74.png"/><Relationship Id="rId31" Type="http://schemas.openxmlformats.org/officeDocument/2006/relationships/image" Target="../media/image75.png"/><Relationship Id="rId32" Type="http://schemas.openxmlformats.org/officeDocument/2006/relationships/image" Target="../media/image76.png"/><Relationship Id="rId33" Type="http://schemas.openxmlformats.org/officeDocument/2006/relationships/image" Target="../media/image77.png"/><Relationship Id="rId34" Type="http://schemas.openxmlformats.org/officeDocument/2006/relationships/image" Target="../media/image78.png"/><Relationship Id="rId35" Type="http://schemas.openxmlformats.org/officeDocument/2006/relationships/image" Target="../media/image79.png"/><Relationship Id="rId36" Type="http://schemas.openxmlformats.org/officeDocument/2006/relationships/image" Target="../media/image80.png"/><Relationship Id="rId37" Type="http://schemas.openxmlformats.org/officeDocument/2006/relationships/image" Target="../media/image8.png"/><Relationship Id="rId38" Type="http://schemas.openxmlformats.org/officeDocument/2006/relationships/image" Target="../media/image12.png"/><Relationship Id="rId39" Type="http://schemas.openxmlformats.org/officeDocument/2006/relationships/image" Target="../media/image81.png"/><Relationship Id="rId40" Type="http://schemas.openxmlformats.org/officeDocument/2006/relationships/image" Target="../media/image14.png"/><Relationship Id="rId41" Type="http://schemas.openxmlformats.org/officeDocument/2006/relationships/image" Target="../media/image15.png"/><Relationship Id="rId42" Type="http://schemas.openxmlformats.org/officeDocument/2006/relationships/image" Target="../media/image16.png"/><Relationship Id="rId43" Type="http://schemas.openxmlformats.org/officeDocument/2006/relationships/image" Target="../media/image82.png"/><Relationship Id="rId44" Type="http://schemas.openxmlformats.org/officeDocument/2006/relationships/image" Target="../media/image18.png"/><Relationship Id="rId45" Type="http://schemas.openxmlformats.org/officeDocument/2006/relationships/image" Target="../media/image19.png"/><Relationship Id="rId46" Type="http://schemas.openxmlformats.org/officeDocument/2006/relationships/image" Target="../media/image20.png"/><Relationship Id="rId47" Type="http://schemas.openxmlformats.org/officeDocument/2006/relationships/image" Target="../media/image83.png"/><Relationship Id="rId48" Type="http://schemas.openxmlformats.org/officeDocument/2006/relationships/image" Target="../media/image84.png"/><Relationship Id="rId49" Type="http://schemas.openxmlformats.org/officeDocument/2006/relationships/image" Target="../media/image85.png"/><Relationship Id="rId50" Type="http://schemas.openxmlformats.org/officeDocument/2006/relationships/image" Target="../media/image24.png"/><Relationship Id="rId51" Type="http://schemas.openxmlformats.org/officeDocument/2006/relationships/image" Target="../media/image86.png"/><Relationship Id="rId52" Type="http://schemas.openxmlformats.org/officeDocument/2006/relationships/image" Target="../media/image87.png"/><Relationship Id="rId53" Type="http://schemas.openxmlformats.org/officeDocument/2006/relationships/image" Target="../media/image27.png"/><Relationship Id="rId54" Type="http://schemas.openxmlformats.org/officeDocument/2006/relationships/image" Target="../media/image28.png"/><Relationship Id="rId55" Type="http://schemas.openxmlformats.org/officeDocument/2006/relationships/image" Target="../media/image88.png"/><Relationship Id="rId56" Type="http://schemas.openxmlformats.org/officeDocument/2006/relationships/image" Target="../media/image89.png"/><Relationship Id="rId57" Type="http://schemas.openxmlformats.org/officeDocument/2006/relationships/image" Target="../media/image90.png"/><Relationship Id="rId58" Type="http://schemas.openxmlformats.org/officeDocument/2006/relationships/image" Target="../media/image91.png"/><Relationship Id="rId59" Type="http://schemas.openxmlformats.org/officeDocument/2006/relationships/image" Target="../media/image92.png"/><Relationship Id="rId60" Type="http://schemas.openxmlformats.org/officeDocument/2006/relationships/image" Target="../media/image93.png"/><Relationship Id="rId61" Type="http://schemas.openxmlformats.org/officeDocument/2006/relationships/image" Target="../media/image94.png"/><Relationship Id="rId62" Type="http://schemas.openxmlformats.org/officeDocument/2006/relationships/image" Target="../media/image95.png"/><Relationship Id="rId63" Type="http://schemas.openxmlformats.org/officeDocument/2006/relationships/image" Target="../media/image96.png"/><Relationship Id="rId64" Type="http://schemas.openxmlformats.org/officeDocument/2006/relationships/image" Target="../media/image97.png"/><Relationship Id="rId65" Type="http://schemas.openxmlformats.org/officeDocument/2006/relationships/image" Target="../media/image39.png"/><Relationship Id="rId66" Type="http://schemas.openxmlformats.org/officeDocument/2006/relationships/image" Target="../media/image98.png"/><Relationship Id="rId67" Type="http://schemas.openxmlformats.org/officeDocument/2006/relationships/image" Target="../media/image99.png"/><Relationship Id="rId68" Type="http://schemas.openxmlformats.org/officeDocument/2006/relationships/image" Target="../media/image43.png"/><Relationship Id="rId69" Type="http://schemas.openxmlformats.org/officeDocument/2006/relationships/image" Target="../media/image100.png"/><Relationship Id="rId70" Type="http://schemas.openxmlformats.org/officeDocument/2006/relationships/image" Target="../media/image101.png"/><Relationship Id="rId71" Type="http://schemas.openxmlformats.org/officeDocument/2006/relationships/image" Target="../media/image46.png"/><Relationship Id="rId72" Type="http://schemas.openxmlformats.org/officeDocument/2006/relationships/image" Target="../media/image102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"/>
            <a:ext cx="7560309" cy="10692130"/>
            <a:chOff x="0" y="12"/>
            <a:chExt cx="7560309" cy="10692130"/>
          </a:xfrm>
        </p:grpSpPr>
        <p:sp>
          <p:nvSpPr>
            <p:cNvPr id="3" name="object 3"/>
            <p:cNvSpPr/>
            <p:nvPr/>
          </p:nvSpPr>
          <p:spPr>
            <a:xfrm>
              <a:off x="0" y="12"/>
              <a:ext cx="7559992" cy="97379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311994" y="7650010"/>
              <a:ext cx="3798570" cy="3042285"/>
            </a:xfrm>
            <a:custGeom>
              <a:avLst/>
              <a:gdLst/>
              <a:ahLst/>
              <a:cxnLst/>
              <a:rect l="l" t="t" r="r" b="b"/>
              <a:pathLst>
                <a:path w="3798570" h="3042284">
                  <a:moveTo>
                    <a:pt x="3797998" y="0"/>
                  </a:moveTo>
                  <a:lnTo>
                    <a:pt x="0" y="0"/>
                  </a:lnTo>
                  <a:lnTo>
                    <a:pt x="0" y="3041992"/>
                  </a:lnTo>
                  <a:lnTo>
                    <a:pt x="3797998" y="3041992"/>
                  </a:lnTo>
                  <a:lnTo>
                    <a:pt x="3797998" y="0"/>
                  </a:lnTo>
                  <a:close/>
                </a:path>
              </a:pathLst>
            </a:custGeom>
            <a:solidFill>
              <a:srgbClr val="00AEEF">
                <a:alpha val="94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3533305" y="8024355"/>
            <a:ext cx="3281045" cy="1351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900" spc="-150">
                <a:solidFill>
                  <a:srgbClr val="FFFFFF"/>
                </a:solidFill>
                <a:latin typeface="Arial"/>
                <a:cs typeface="Arial"/>
              </a:rPr>
              <a:t>SCHOOLS </a:t>
            </a:r>
            <a:r>
              <a:rPr dirty="0" sz="2900" spc="125">
                <a:solidFill>
                  <a:srgbClr val="FFFFFF"/>
                </a:solidFill>
                <a:latin typeface="Arial"/>
                <a:cs typeface="Arial"/>
              </a:rPr>
              <a:t>2030  </a:t>
            </a:r>
            <a:r>
              <a:rPr dirty="0" sz="2900" spc="-165" b="1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dirty="0" sz="2900" spc="-240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2900" spc="-130" b="1">
                <a:solidFill>
                  <a:srgbClr val="FFFFFF"/>
                </a:solidFill>
                <a:latin typeface="Arial"/>
                <a:cs typeface="Arial"/>
              </a:rPr>
              <a:t>MAN-CENTERED  </a:t>
            </a:r>
            <a:r>
              <a:rPr dirty="0" sz="2900" spc="-125" b="1">
                <a:solidFill>
                  <a:srgbClr val="FFFFFF"/>
                </a:solidFill>
                <a:latin typeface="Arial"/>
                <a:cs typeface="Arial"/>
              </a:rPr>
              <a:t>DESIGN</a:t>
            </a:r>
            <a:r>
              <a:rPr dirty="0" sz="29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900" spc="-160">
                <a:solidFill>
                  <a:srgbClr val="FFFFFF"/>
                </a:solidFill>
                <a:latin typeface="Arial"/>
                <a:cs typeface="Arial"/>
              </a:rPr>
              <a:t>TOOLKIT</a:t>
            </a:r>
            <a:endParaRPr sz="2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3305" y="9909023"/>
            <a:ext cx="331089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25">
                <a:solidFill>
                  <a:srgbClr val="FFFFFF"/>
                </a:solidFill>
                <a:latin typeface="Arial"/>
                <a:cs typeface="Arial"/>
              </a:rPr>
              <a:t>School </a:t>
            </a:r>
            <a:r>
              <a:rPr dirty="0" sz="2500" spc="35">
                <a:solidFill>
                  <a:srgbClr val="FFFFFF"/>
                </a:solidFill>
                <a:latin typeface="Arial"/>
                <a:cs typeface="Arial"/>
              </a:rPr>
              <a:t>Leaders’</a:t>
            </a:r>
            <a:r>
              <a:rPr dirty="0" sz="25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00" spc="55">
                <a:solidFill>
                  <a:srgbClr val="FFFFFF"/>
                </a:solidFill>
                <a:latin typeface="Arial"/>
                <a:cs typeface="Arial"/>
              </a:rPr>
              <a:t>Guide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6391" y="666344"/>
            <a:ext cx="4001770" cy="9577705"/>
            <a:chOff x="646391" y="666344"/>
            <a:chExt cx="4001770" cy="9577705"/>
          </a:xfrm>
        </p:grpSpPr>
        <p:sp>
          <p:nvSpPr>
            <p:cNvPr id="8" name="object 8"/>
            <p:cNvSpPr/>
            <p:nvPr/>
          </p:nvSpPr>
          <p:spPr>
            <a:xfrm>
              <a:off x="3546005" y="9718953"/>
              <a:ext cx="504190" cy="0"/>
            </a:xfrm>
            <a:custGeom>
              <a:avLst/>
              <a:gdLst/>
              <a:ahLst/>
              <a:cxnLst/>
              <a:rect l="l" t="t" r="r" b="b"/>
              <a:pathLst>
                <a:path w="504189" h="0">
                  <a:moveTo>
                    <a:pt x="0" y="0"/>
                  </a:moveTo>
                  <a:lnTo>
                    <a:pt x="50399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050004" y="9718953"/>
              <a:ext cx="598170" cy="0"/>
            </a:xfrm>
            <a:custGeom>
              <a:avLst/>
              <a:gdLst/>
              <a:ahLst/>
              <a:cxnLst/>
              <a:rect l="l" t="t" r="r" b="b"/>
              <a:pathLst>
                <a:path w="598170" h="0">
                  <a:moveTo>
                    <a:pt x="0" y="0"/>
                  </a:moveTo>
                  <a:lnTo>
                    <a:pt x="597598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374277" y="10090798"/>
              <a:ext cx="48260" cy="55244"/>
            </a:xfrm>
            <a:custGeom>
              <a:avLst/>
              <a:gdLst/>
              <a:ahLst/>
              <a:cxnLst/>
              <a:rect l="l" t="t" r="r" b="b"/>
              <a:pathLst>
                <a:path w="48260" h="55245">
                  <a:moveTo>
                    <a:pt x="5156" y="0"/>
                  </a:moveTo>
                  <a:lnTo>
                    <a:pt x="0" y="2984"/>
                  </a:lnTo>
                  <a:lnTo>
                    <a:pt x="0" y="52235"/>
                  </a:lnTo>
                  <a:lnTo>
                    <a:pt x="5156" y="55206"/>
                  </a:lnTo>
                  <a:lnTo>
                    <a:pt x="47815" y="30581"/>
                  </a:lnTo>
                  <a:lnTo>
                    <a:pt x="47815" y="24625"/>
                  </a:lnTo>
                  <a:close/>
                </a:path>
              </a:pathLst>
            </a:custGeom>
            <a:solidFill>
              <a:srgbClr val="9BCB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83994" y="10076967"/>
              <a:ext cx="881380" cy="130810"/>
            </a:xfrm>
            <a:custGeom>
              <a:avLst/>
              <a:gdLst/>
              <a:ahLst/>
              <a:cxnLst/>
              <a:rect l="l" t="t" r="r" b="b"/>
              <a:pathLst>
                <a:path w="881380" h="130809">
                  <a:moveTo>
                    <a:pt x="99593" y="128270"/>
                  </a:moveTo>
                  <a:lnTo>
                    <a:pt x="92760" y="94068"/>
                  </a:lnTo>
                  <a:lnTo>
                    <a:pt x="90881" y="84620"/>
                  </a:lnTo>
                  <a:lnTo>
                    <a:pt x="79819" y="29159"/>
                  </a:lnTo>
                  <a:lnTo>
                    <a:pt x="79819" y="84620"/>
                  </a:lnTo>
                  <a:lnTo>
                    <a:pt x="34201" y="84620"/>
                  </a:lnTo>
                  <a:lnTo>
                    <a:pt x="67881" y="20485"/>
                  </a:lnTo>
                  <a:lnTo>
                    <a:pt x="79819" y="84620"/>
                  </a:lnTo>
                  <a:lnTo>
                    <a:pt x="79819" y="29159"/>
                  </a:lnTo>
                  <a:lnTo>
                    <a:pt x="78092" y="20485"/>
                  </a:lnTo>
                  <a:lnTo>
                    <a:pt x="75895" y="9436"/>
                  </a:lnTo>
                  <a:lnTo>
                    <a:pt x="63423" y="9436"/>
                  </a:lnTo>
                  <a:lnTo>
                    <a:pt x="0" y="128270"/>
                  </a:lnTo>
                  <a:lnTo>
                    <a:pt x="11404" y="128270"/>
                  </a:lnTo>
                  <a:lnTo>
                    <a:pt x="29222" y="94068"/>
                  </a:lnTo>
                  <a:lnTo>
                    <a:pt x="81597" y="94068"/>
                  </a:lnTo>
                  <a:lnTo>
                    <a:pt x="88011" y="128270"/>
                  </a:lnTo>
                  <a:lnTo>
                    <a:pt x="99593" y="128270"/>
                  </a:lnTo>
                  <a:close/>
                </a:path>
                <a:path w="881380" h="130809">
                  <a:moveTo>
                    <a:pt x="190296" y="51117"/>
                  </a:moveTo>
                  <a:lnTo>
                    <a:pt x="187807" y="48577"/>
                  </a:lnTo>
                  <a:lnTo>
                    <a:pt x="182537" y="45059"/>
                  </a:lnTo>
                  <a:lnTo>
                    <a:pt x="174205" y="41948"/>
                  </a:lnTo>
                  <a:lnTo>
                    <a:pt x="162509" y="40601"/>
                  </a:lnTo>
                  <a:lnTo>
                    <a:pt x="142951" y="45224"/>
                  </a:lnTo>
                  <a:lnTo>
                    <a:pt x="128066" y="57467"/>
                  </a:lnTo>
                  <a:lnTo>
                    <a:pt x="118605" y="74955"/>
                  </a:lnTo>
                  <a:lnTo>
                    <a:pt x="115290" y="95300"/>
                  </a:lnTo>
                  <a:lnTo>
                    <a:pt x="117805" y="109905"/>
                  </a:lnTo>
                  <a:lnTo>
                    <a:pt x="124904" y="120827"/>
                  </a:lnTo>
                  <a:lnTo>
                    <a:pt x="135877" y="127685"/>
                  </a:lnTo>
                  <a:lnTo>
                    <a:pt x="150025" y="130048"/>
                  </a:lnTo>
                  <a:lnTo>
                    <a:pt x="161404" y="128739"/>
                  </a:lnTo>
                  <a:lnTo>
                    <a:pt x="164465" y="120421"/>
                  </a:lnTo>
                  <a:lnTo>
                    <a:pt x="151282" y="120421"/>
                  </a:lnTo>
                  <a:lnTo>
                    <a:pt x="140843" y="118554"/>
                  </a:lnTo>
                  <a:lnTo>
                    <a:pt x="132994" y="113258"/>
                  </a:lnTo>
                  <a:lnTo>
                    <a:pt x="128054" y="104940"/>
                  </a:lnTo>
                  <a:lnTo>
                    <a:pt x="126339" y="94056"/>
                  </a:lnTo>
                  <a:lnTo>
                    <a:pt x="128790" y="78460"/>
                  </a:lnTo>
                  <a:lnTo>
                    <a:pt x="135953" y="64300"/>
                  </a:lnTo>
                  <a:lnTo>
                    <a:pt x="147523" y="54025"/>
                  </a:lnTo>
                  <a:lnTo>
                    <a:pt x="163220" y="50050"/>
                  </a:lnTo>
                  <a:lnTo>
                    <a:pt x="176403" y="50050"/>
                  </a:lnTo>
                  <a:lnTo>
                    <a:pt x="182816" y="56642"/>
                  </a:lnTo>
                  <a:lnTo>
                    <a:pt x="184238" y="57708"/>
                  </a:lnTo>
                  <a:lnTo>
                    <a:pt x="190296" y="51117"/>
                  </a:lnTo>
                  <a:close/>
                </a:path>
                <a:path w="881380" h="130809">
                  <a:moveTo>
                    <a:pt x="268693" y="51117"/>
                  </a:moveTo>
                  <a:lnTo>
                    <a:pt x="266204" y="48577"/>
                  </a:lnTo>
                  <a:lnTo>
                    <a:pt x="260934" y="45059"/>
                  </a:lnTo>
                  <a:lnTo>
                    <a:pt x="252603" y="41948"/>
                  </a:lnTo>
                  <a:lnTo>
                    <a:pt x="240906" y="40601"/>
                  </a:lnTo>
                  <a:lnTo>
                    <a:pt x="221348" y="45224"/>
                  </a:lnTo>
                  <a:lnTo>
                    <a:pt x="206463" y="57467"/>
                  </a:lnTo>
                  <a:lnTo>
                    <a:pt x="197002" y="74955"/>
                  </a:lnTo>
                  <a:lnTo>
                    <a:pt x="193687" y="95300"/>
                  </a:lnTo>
                  <a:lnTo>
                    <a:pt x="196202" y="109905"/>
                  </a:lnTo>
                  <a:lnTo>
                    <a:pt x="203301" y="120827"/>
                  </a:lnTo>
                  <a:lnTo>
                    <a:pt x="214274" y="127685"/>
                  </a:lnTo>
                  <a:lnTo>
                    <a:pt x="228434" y="130048"/>
                  </a:lnTo>
                  <a:lnTo>
                    <a:pt x="239814" y="128739"/>
                  </a:lnTo>
                  <a:lnTo>
                    <a:pt x="242862" y="120421"/>
                  </a:lnTo>
                  <a:lnTo>
                    <a:pt x="229679" y="120421"/>
                  </a:lnTo>
                  <a:lnTo>
                    <a:pt x="219240" y="118554"/>
                  </a:lnTo>
                  <a:lnTo>
                    <a:pt x="211391" y="113258"/>
                  </a:lnTo>
                  <a:lnTo>
                    <a:pt x="206451" y="104940"/>
                  </a:lnTo>
                  <a:lnTo>
                    <a:pt x="204736" y="94056"/>
                  </a:lnTo>
                  <a:lnTo>
                    <a:pt x="207187" y="78460"/>
                  </a:lnTo>
                  <a:lnTo>
                    <a:pt x="214350" y="64300"/>
                  </a:lnTo>
                  <a:lnTo>
                    <a:pt x="225920" y="54025"/>
                  </a:lnTo>
                  <a:lnTo>
                    <a:pt x="241617" y="50050"/>
                  </a:lnTo>
                  <a:lnTo>
                    <a:pt x="254800" y="50050"/>
                  </a:lnTo>
                  <a:lnTo>
                    <a:pt x="261213" y="56642"/>
                  </a:lnTo>
                  <a:lnTo>
                    <a:pt x="262636" y="57708"/>
                  </a:lnTo>
                  <a:lnTo>
                    <a:pt x="268693" y="51117"/>
                  </a:lnTo>
                  <a:close/>
                </a:path>
                <a:path w="881380" h="130809">
                  <a:moveTo>
                    <a:pt x="345668" y="60566"/>
                  </a:moveTo>
                  <a:lnTo>
                    <a:pt x="343700" y="52031"/>
                  </a:lnTo>
                  <a:lnTo>
                    <a:pt x="341553" y="49517"/>
                  </a:lnTo>
                  <a:lnTo>
                    <a:pt x="338366" y="45783"/>
                  </a:lnTo>
                  <a:lnTo>
                    <a:pt x="335343" y="44310"/>
                  </a:lnTo>
                  <a:lnTo>
                    <a:pt x="335343" y="53619"/>
                  </a:lnTo>
                  <a:lnTo>
                    <a:pt x="335343" y="66624"/>
                  </a:lnTo>
                  <a:lnTo>
                    <a:pt x="293281" y="86753"/>
                  </a:lnTo>
                  <a:lnTo>
                    <a:pt x="283489" y="87820"/>
                  </a:lnTo>
                  <a:lnTo>
                    <a:pt x="286778" y="75666"/>
                  </a:lnTo>
                  <a:lnTo>
                    <a:pt x="294005" y="63195"/>
                  </a:lnTo>
                  <a:lnTo>
                    <a:pt x="305231" y="53441"/>
                  </a:lnTo>
                  <a:lnTo>
                    <a:pt x="320548" y="49517"/>
                  </a:lnTo>
                  <a:lnTo>
                    <a:pt x="328752" y="49517"/>
                  </a:lnTo>
                  <a:lnTo>
                    <a:pt x="335343" y="53619"/>
                  </a:lnTo>
                  <a:lnTo>
                    <a:pt x="335343" y="44310"/>
                  </a:lnTo>
                  <a:lnTo>
                    <a:pt x="330479" y="41922"/>
                  </a:lnTo>
                  <a:lnTo>
                    <a:pt x="320903" y="40614"/>
                  </a:lnTo>
                  <a:lnTo>
                    <a:pt x="301205" y="45046"/>
                  </a:lnTo>
                  <a:lnTo>
                    <a:pt x="285826" y="56997"/>
                  </a:lnTo>
                  <a:lnTo>
                    <a:pt x="275831" y="74460"/>
                  </a:lnTo>
                  <a:lnTo>
                    <a:pt x="272275" y="95313"/>
                  </a:lnTo>
                  <a:lnTo>
                    <a:pt x="274764" y="109931"/>
                  </a:lnTo>
                  <a:lnTo>
                    <a:pt x="281838" y="120916"/>
                  </a:lnTo>
                  <a:lnTo>
                    <a:pt x="292862" y="127825"/>
                  </a:lnTo>
                  <a:lnTo>
                    <a:pt x="307187" y="130225"/>
                  </a:lnTo>
                  <a:lnTo>
                    <a:pt x="316484" y="129235"/>
                  </a:lnTo>
                  <a:lnTo>
                    <a:pt x="324637" y="126885"/>
                  </a:lnTo>
                  <a:lnTo>
                    <a:pt x="330936" y="124066"/>
                  </a:lnTo>
                  <a:lnTo>
                    <a:pt x="334632" y="121678"/>
                  </a:lnTo>
                  <a:lnTo>
                    <a:pt x="334073" y="120789"/>
                  </a:lnTo>
                  <a:lnTo>
                    <a:pt x="329996" y="114198"/>
                  </a:lnTo>
                  <a:lnTo>
                    <a:pt x="328574" y="114909"/>
                  </a:lnTo>
                  <a:lnTo>
                    <a:pt x="320370" y="120789"/>
                  </a:lnTo>
                  <a:lnTo>
                    <a:pt x="308254" y="120789"/>
                  </a:lnTo>
                  <a:lnTo>
                    <a:pt x="297865" y="118973"/>
                  </a:lnTo>
                  <a:lnTo>
                    <a:pt x="290080" y="113906"/>
                  </a:lnTo>
                  <a:lnTo>
                    <a:pt x="285102" y="106133"/>
                  </a:lnTo>
                  <a:lnTo>
                    <a:pt x="283133" y="96202"/>
                  </a:lnTo>
                  <a:lnTo>
                    <a:pt x="298437" y="94602"/>
                  </a:lnTo>
                  <a:lnTo>
                    <a:pt x="313486" y="91478"/>
                  </a:lnTo>
                  <a:lnTo>
                    <a:pt x="345668" y="68757"/>
                  </a:lnTo>
                  <a:lnTo>
                    <a:pt x="345668" y="60566"/>
                  </a:lnTo>
                  <a:close/>
                </a:path>
                <a:path w="881380" h="130809">
                  <a:moveTo>
                    <a:pt x="388429" y="0"/>
                  </a:moveTo>
                  <a:lnTo>
                    <a:pt x="377748" y="0"/>
                  </a:lnTo>
                  <a:lnTo>
                    <a:pt x="356006" y="128270"/>
                  </a:lnTo>
                  <a:lnTo>
                    <a:pt x="366699" y="128270"/>
                  </a:lnTo>
                  <a:lnTo>
                    <a:pt x="388429" y="0"/>
                  </a:lnTo>
                  <a:close/>
                </a:path>
                <a:path w="881380" h="130809">
                  <a:moveTo>
                    <a:pt x="466471" y="60566"/>
                  </a:moveTo>
                  <a:lnTo>
                    <a:pt x="464502" y="52031"/>
                  </a:lnTo>
                  <a:lnTo>
                    <a:pt x="462356" y="49517"/>
                  </a:lnTo>
                  <a:lnTo>
                    <a:pt x="459168" y="45783"/>
                  </a:lnTo>
                  <a:lnTo>
                    <a:pt x="456145" y="44310"/>
                  </a:lnTo>
                  <a:lnTo>
                    <a:pt x="456145" y="53619"/>
                  </a:lnTo>
                  <a:lnTo>
                    <a:pt x="456145" y="66624"/>
                  </a:lnTo>
                  <a:lnTo>
                    <a:pt x="414083" y="86753"/>
                  </a:lnTo>
                  <a:lnTo>
                    <a:pt x="404291" y="87820"/>
                  </a:lnTo>
                  <a:lnTo>
                    <a:pt x="407581" y="75666"/>
                  </a:lnTo>
                  <a:lnTo>
                    <a:pt x="414807" y="63195"/>
                  </a:lnTo>
                  <a:lnTo>
                    <a:pt x="426034" y="53441"/>
                  </a:lnTo>
                  <a:lnTo>
                    <a:pt x="441350" y="49517"/>
                  </a:lnTo>
                  <a:lnTo>
                    <a:pt x="449554" y="49517"/>
                  </a:lnTo>
                  <a:lnTo>
                    <a:pt x="456145" y="53619"/>
                  </a:lnTo>
                  <a:lnTo>
                    <a:pt x="456145" y="44310"/>
                  </a:lnTo>
                  <a:lnTo>
                    <a:pt x="451281" y="41922"/>
                  </a:lnTo>
                  <a:lnTo>
                    <a:pt x="441706" y="40614"/>
                  </a:lnTo>
                  <a:lnTo>
                    <a:pt x="422008" y="45046"/>
                  </a:lnTo>
                  <a:lnTo>
                    <a:pt x="406628" y="56997"/>
                  </a:lnTo>
                  <a:lnTo>
                    <a:pt x="396633" y="74460"/>
                  </a:lnTo>
                  <a:lnTo>
                    <a:pt x="393077" y="95313"/>
                  </a:lnTo>
                  <a:lnTo>
                    <a:pt x="395566" y="109931"/>
                  </a:lnTo>
                  <a:lnTo>
                    <a:pt x="402640" y="120916"/>
                  </a:lnTo>
                  <a:lnTo>
                    <a:pt x="413664" y="127825"/>
                  </a:lnTo>
                  <a:lnTo>
                    <a:pt x="427990" y="130225"/>
                  </a:lnTo>
                  <a:lnTo>
                    <a:pt x="437286" y="129235"/>
                  </a:lnTo>
                  <a:lnTo>
                    <a:pt x="445439" y="126885"/>
                  </a:lnTo>
                  <a:lnTo>
                    <a:pt x="451739" y="124066"/>
                  </a:lnTo>
                  <a:lnTo>
                    <a:pt x="455434" y="121678"/>
                  </a:lnTo>
                  <a:lnTo>
                    <a:pt x="454875" y="120789"/>
                  </a:lnTo>
                  <a:lnTo>
                    <a:pt x="450799" y="114198"/>
                  </a:lnTo>
                  <a:lnTo>
                    <a:pt x="449376" y="114909"/>
                  </a:lnTo>
                  <a:lnTo>
                    <a:pt x="441172" y="120789"/>
                  </a:lnTo>
                  <a:lnTo>
                    <a:pt x="429069" y="120789"/>
                  </a:lnTo>
                  <a:lnTo>
                    <a:pt x="418668" y="118973"/>
                  </a:lnTo>
                  <a:lnTo>
                    <a:pt x="410883" y="113906"/>
                  </a:lnTo>
                  <a:lnTo>
                    <a:pt x="405904" y="106133"/>
                  </a:lnTo>
                  <a:lnTo>
                    <a:pt x="403936" y="96202"/>
                  </a:lnTo>
                  <a:lnTo>
                    <a:pt x="419239" y="94602"/>
                  </a:lnTo>
                  <a:lnTo>
                    <a:pt x="434289" y="91478"/>
                  </a:lnTo>
                  <a:lnTo>
                    <a:pt x="466471" y="68757"/>
                  </a:lnTo>
                  <a:lnTo>
                    <a:pt x="466471" y="60566"/>
                  </a:lnTo>
                  <a:close/>
                </a:path>
                <a:path w="881380" h="130809">
                  <a:moveTo>
                    <a:pt x="538111" y="42570"/>
                  </a:moveTo>
                  <a:lnTo>
                    <a:pt x="534720" y="40424"/>
                  </a:lnTo>
                  <a:lnTo>
                    <a:pt x="528840" y="40424"/>
                  </a:lnTo>
                  <a:lnTo>
                    <a:pt x="517525" y="42570"/>
                  </a:lnTo>
                  <a:lnTo>
                    <a:pt x="508508" y="47421"/>
                  </a:lnTo>
                  <a:lnTo>
                    <a:pt x="502246" y="52603"/>
                  </a:lnTo>
                  <a:lnTo>
                    <a:pt x="499262" y="55753"/>
                  </a:lnTo>
                  <a:lnTo>
                    <a:pt x="501408" y="42748"/>
                  </a:lnTo>
                  <a:lnTo>
                    <a:pt x="491248" y="42748"/>
                  </a:lnTo>
                  <a:lnTo>
                    <a:pt x="476821" y="128257"/>
                  </a:lnTo>
                  <a:lnTo>
                    <a:pt x="487514" y="128257"/>
                  </a:lnTo>
                  <a:lnTo>
                    <a:pt x="497484" y="69469"/>
                  </a:lnTo>
                  <a:lnTo>
                    <a:pt x="500176" y="66001"/>
                  </a:lnTo>
                  <a:lnTo>
                    <a:pt x="506501" y="59563"/>
                  </a:lnTo>
                  <a:lnTo>
                    <a:pt x="515797" y="53365"/>
                  </a:lnTo>
                  <a:lnTo>
                    <a:pt x="527418" y="50584"/>
                  </a:lnTo>
                  <a:lnTo>
                    <a:pt x="531152" y="50584"/>
                  </a:lnTo>
                  <a:lnTo>
                    <a:pt x="534543" y="51473"/>
                  </a:lnTo>
                  <a:lnTo>
                    <a:pt x="538111" y="42570"/>
                  </a:lnTo>
                  <a:close/>
                </a:path>
                <a:path w="881380" h="130809">
                  <a:moveTo>
                    <a:pt x="612216" y="48450"/>
                  </a:moveTo>
                  <a:lnTo>
                    <a:pt x="610031" y="47066"/>
                  </a:lnTo>
                  <a:lnTo>
                    <a:pt x="604443" y="44399"/>
                  </a:lnTo>
                  <a:lnTo>
                    <a:pt x="600811" y="43332"/>
                  </a:lnTo>
                  <a:lnTo>
                    <a:pt x="600811" y="54330"/>
                  </a:lnTo>
                  <a:lnTo>
                    <a:pt x="591908" y="109207"/>
                  </a:lnTo>
                  <a:lnTo>
                    <a:pt x="589407" y="111658"/>
                  </a:lnTo>
                  <a:lnTo>
                    <a:pt x="584314" y="115506"/>
                  </a:lnTo>
                  <a:lnTo>
                    <a:pt x="577049" y="119049"/>
                  </a:lnTo>
                  <a:lnTo>
                    <a:pt x="568032" y="120611"/>
                  </a:lnTo>
                  <a:lnTo>
                    <a:pt x="558190" y="118224"/>
                  </a:lnTo>
                  <a:lnTo>
                    <a:pt x="551815" y="112141"/>
                  </a:lnTo>
                  <a:lnTo>
                    <a:pt x="548386" y="103924"/>
                  </a:lnTo>
                  <a:lnTo>
                    <a:pt x="547370" y="95135"/>
                  </a:lnTo>
                  <a:lnTo>
                    <a:pt x="549846" y="77863"/>
                  </a:lnTo>
                  <a:lnTo>
                    <a:pt x="556895" y="63512"/>
                  </a:lnTo>
                  <a:lnTo>
                    <a:pt x="567956" y="53695"/>
                  </a:lnTo>
                  <a:lnTo>
                    <a:pt x="582460" y="50063"/>
                  </a:lnTo>
                  <a:lnTo>
                    <a:pt x="592797" y="50063"/>
                  </a:lnTo>
                  <a:lnTo>
                    <a:pt x="599922" y="53797"/>
                  </a:lnTo>
                  <a:lnTo>
                    <a:pt x="600811" y="54330"/>
                  </a:lnTo>
                  <a:lnTo>
                    <a:pt x="600811" y="43332"/>
                  </a:lnTo>
                  <a:lnTo>
                    <a:pt x="595604" y="41783"/>
                  </a:lnTo>
                  <a:lnTo>
                    <a:pt x="583717" y="40614"/>
                  </a:lnTo>
                  <a:lnTo>
                    <a:pt x="564083" y="45173"/>
                  </a:lnTo>
                  <a:lnTo>
                    <a:pt x="549211" y="57492"/>
                  </a:lnTo>
                  <a:lnTo>
                    <a:pt x="539788" y="75488"/>
                  </a:lnTo>
                  <a:lnTo>
                    <a:pt x="536498" y="97091"/>
                  </a:lnTo>
                  <a:lnTo>
                    <a:pt x="538581" y="110426"/>
                  </a:lnTo>
                  <a:lnTo>
                    <a:pt x="544487" y="120840"/>
                  </a:lnTo>
                  <a:lnTo>
                    <a:pt x="553707" y="127622"/>
                  </a:lnTo>
                  <a:lnTo>
                    <a:pt x="565721" y="130048"/>
                  </a:lnTo>
                  <a:lnTo>
                    <a:pt x="575957" y="128460"/>
                  </a:lnTo>
                  <a:lnTo>
                    <a:pt x="583666" y="124904"/>
                  </a:lnTo>
                  <a:lnTo>
                    <a:pt x="588759" y="121094"/>
                  </a:lnTo>
                  <a:lnTo>
                    <a:pt x="589292" y="120611"/>
                  </a:lnTo>
                  <a:lnTo>
                    <a:pt x="591197" y="118821"/>
                  </a:lnTo>
                  <a:lnTo>
                    <a:pt x="589597" y="128270"/>
                  </a:lnTo>
                  <a:lnTo>
                    <a:pt x="599389" y="128270"/>
                  </a:lnTo>
                  <a:lnTo>
                    <a:pt x="600900" y="118821"/>
                  </a:lnTo>
                  <a:lnTo>
                    <a:pt x="611949" y="50063"/>
                  </a:lnTo>
                  <a:lnTo>
                    <a:pt x="612216" y="48450"/>
                  </a:lnTo>
                  <a:close/>
                </a:path>
                <a:path w="881380" h="130809">
                  <a:moveTo>
                    <a:pt x="681532" y="42748"/>
                  </a:moveTo>
                  <a:lnTo>
                    <a:pt x="654100" y="42748"/>
                  </a:lnTo>
                  <a:lnTo>
                    <a:pt x="658190" y="18516"/>
                  </a:lnTo>
                  <a:lnTo>
                    <a:pt x="647509" y="18516"/>
                  </a:lnTo>
                  <a:lnTo>
                    <a:pt x="643407" y="42748"/>
                  </a:lnTo>
                  <a:lnTo>
                    <a:pt x="628446" y="42748"/>
                  </a:lnTo>
                  <a:lnTo>
                    <a:pt x="627024" y="51473"/>
                  </a:lnTo>
                  <a:lnTo>
                    <a:pt x="641985" y="51473"/>
                  </a:lnTo>
                  <a:lnTo>
                    <a:pt x="633260" y="102781"/>
                  </a:lnTo>
                  <a:lnTo>
                    <a:pt x="631647" y="109905"/>
                  </a:lnTo>
                  <a:lnTo>
                    <a:pt x="631647" y="114007"/>
                  </a:lnTo>
                  <a:lnTo>
                    <a:pt x="633374" y="121437"/>
                  </a:lnTo>
                  <a:lnTo>
                    <a:pt x="637895" y="126466"/>
                  </a:lnTo>
                  <a:lnTo>
                    <a:pt x="644194" y="129324"/>
                  </a:lnTo>
                  <a:lnTo>
                    <a:pt x="651243" y="130225"/>
                  </a:lnTo>
                  <a:lnTo>
                    <a:pt x="661047" y="130225"/>
                  </a:lnTo>
                  <a:lnTo>
                    <a:pt x="669417" y="125056"/>
                  </a:lnTo>
                  <a:lnTo>
                    <a:pt x="665861" y="117398"/>
                  </a:lnTo>
                  <a:lnTo>
                    <a:pt x="664603" y="117932"/>
                  </a:lnTo>
                  <a:lnTo>
                    <a:pt x="659625" y="120954"/>
                  </a:lnTo>
                  <a:lnTo>
                    <a:pt x="645375" y="120954"/>
                  </a:lnTo>
                  <a:lnTo>
                    <a:pt x="642696" y="116852"/>
                  </a:lnTo>
                  <a:lnTo>
                    <a:pt x="642696" y="107594"/>
                  </a:lnTo>
                  <a:lnTo>
                    <a:pt x="644118" y="101180"/>
                  </a:lnTo>
                  <a:lnTo>
                    <a:pt x="652678" y="51473"/>
                  </a:lnTo>
                  <a:lnTo>
                    <a:pt x="680110" y="51473"/>
                  </a:lnTo>
                  <a:lnTo>
                    <a:pt x="681532" y="42748"/>
                  </a:lnTo>
                  <a:close/>
                </a:path>
                <a:path w="881380" h="130809">
                  <a:moveTo>
                    <a:pt x="759752" y="60566"/>
                  </a:moveTo>
                  <a:lnTo>
                    <a:pt x="757783" y="52031"/>
                  </a:lnTo>
                  <a:lnTo>
                    <a:pt x="755637" y="49517"/>
                  </a:lnTo>
                  <a:lnTo>
                    <a:pt x="752449" y="45783"/>
                  </a:lnTo>
                  <a:lnTo>
                    <a:pt x="749427" y="44310"/>
                  </a:lnTo>
                  <a:lnTo>
                    <a:pt x="749427" y="53619"/>
                  </a:lnTo>
                  <a:lnTo>
                    <a:pt x="749427" y="66624"/>
                  </a:lnTo>
                  <a:lnTo>
                    <a:pt x="707364" y="86753"/>
                  </a:lnTo>
                  <a:lnTo>
                    <a:pt x="697572" y="87820"/>
                  </a:lnTo>
                  <a:lnTo>
                    <a:pt x="700849" y="75666"/>
                  </a:lnTo>
                  <a:lnTo>
                    <a:pt x="708075" y="63195"/>
                  </a:lnTo>
                  <a:lnTo>
                    <a:pt x="719315" y="53441"/>
                  </a:lnTo>
                  <a:lnTo>
                    <a:pt x="734631" y="49517"/>
                  </a:lnTo>
                  <a:lnTo>
                    <a:pt x="742823" y="49517"/>
                  </a:lnTo>
                  <a:lnTo>
                    <a:pt x="749427" y="53619"/>
                  </a:lnTo>
                  <a:lnTo>
                    <a:pt x="749427" y="44310"/>
                  </a:lnTo>
                  <a:lnTo>
                    <a:pt x="744562" y="41922"/>
                  </a:lnTo>
                  <a:lnTo>
                    <a:pt x="734987" y="40614"/>
                  </a:lnTo>
                  <a:lnTo>
                    <a:pt x="715289" y="45046"/>
                  </a:lnTo>
                  <a:lnTo>
                    <a:pt x="699909" y="56997"/>
                  </a:lnTo>
                  <a:lnTo>
                    <a:pt x="689914" y="74460"/>
                  </a:lnTo>
                  <a:lnTo>
                    <a:pt x="686358" y="95313"/>
                  </a:lnTo>
                  <a:lnTo>
                    <a:pt x="688848" y="109931"/>
                  </a:lnTo>
                  <a:lnTo>
                    <a:pt x="695921" y="120916"/>
                  </a:lnTo>
                  <a:lnTo>
                    <a:pt x="706945" y="127825"/>
                  </a:lnTo>
                  <a:lnTo>
                    <a:pt x="721271" y="130225"/>
                  </a:lnTo>
                  <a:lnTo>
                    <a:pt x="730567" y="129235"/>
                  </a:lnTo>
                  <a:lnTo>
                    <a:pt x="738720" y="126885"/>
                  </a:lnTo>
                  <a:lnTo>
                    <a:pt x="745020" y="124066"/>
                  </a:lnTo>
                  <a:lnTo>
                    <a:pt x="748703" y="121678"/>
                  </a:lnTo>
                  <a:lnTo>
                    <a:pt x="748144" y="120789"/>
                  </a:lnTo>
                  <a:lnTo>
                    <a:pt x="744080" y="114198"/>
                  </a:lnTo>
                  <a:lnTo>
                    <a:pt x="742657" y="114909"/>
                  </a:lnTo>
                  <a:lnTo>
                    <a:pt x="734453" y="120789"/>
                  </a:lnTo>
                  <a:lnTo>
                    <a:pt x="722337" y="120789"/>
                  </a:lnTo>
                  <a:lnTo>
                    <a:pt x="711949" y="118973"/>
                  </a:lnTo>
                  <a:lnTo>
                    <a:pt x="704164" y="113906"/>
                  </a:lnTo>
                  <a:lnTo>
                    <a:pt x="699185" y="106133"/>
                  </a:lnTo>
                  <a:lnTo>
                    <a:pt x="697217" y="96202"/>
                  </a:lnTo>
                  <a:lnTo>
                    <a:pt x="712508" y="94602"/>
                  </a:lnTo>
                  <a:lnTo>
                    <a:pt x="727570" y="91478"/>
                  </a:lnTo>
                  <a:lnTo>
                    <a:pt x="759752" y="68757"/>
                  </a:lnTo>
                  <a:lnTo>
                    <a:pt x="759752" y="60566"/>
                  </a:lnTo>
                  <a:close/>
                </a:path>
                <a:path w="881380" h="130809">
                  <a:moveTo>
                    <a:pt x="881100" y="9423"/>
                  </a:moveTo>
                  <a:lnTo>
                    <a:pt x="855802" y="9423"/>
                  </a:lnTo>
                  <a:lnTo>
                    <a:pt x="855802" y="128257"/>
                  </a:lnTo>
                  <a:lnTo>
                    <a:pt x="881100" y="128257"/>
                  </a:lnTo>
                  <a:lnTo>
                    <a:pt x="881100" y="94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488628" y="10115081"/>
              <a:ext cx="126847" cy="9014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635973" y="10093166"/>
              <a:ext cx="345833" cy="15072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469600" y="1514679"/>
              <a:ext cx="255270" cy="287020"/>
            </a:xfrm>
            <a:custGeom>
              <a:avLst/>
              <a:gdLst/>
              <a:ahLst/>
              <a:cxnLst/>
              <a:rect l="l" t="t" r="r" b="b"/>
              <a:pathLst>
                <a:path w="255269" h="287019">
                  <a:moveTo>
                    <a:pt x="111407" y="286971"/>
                  </a:moveTo>
                  <a:lnTo>
                    <a:pt x="0" y="51236"/>
                  </a:lnTo>
                  <a:lnTo>
                    <a:pt x="18117" y="40171"/>
                  </a:lnTo>
                  <a:lnTo>
                    <a:pt x="35528" y="27918"/>
                  </a:lnTo>
                  <a:lnTo>
                    <a:pt x="52172" y="14516"/>
                  </a:lnTo>
                  <a:lnTo>
                    <a:pt x="67989" y="0"/>
                  </a:lnTo>
                  <a:lnTo>
                    <a:pt x="254719" y="177839"/>
                  </a:lnTo>
                  <a:lnTo>
                    <a:pt x="221908" y="209418"/>
                  </a:lnTo>
                  <a:lnTo>
                    <a:pt x="186963" y="238204"/>
                  </a:lnTo>
                  <a:lnTo>
                    <a:pt x="150068" y="264090"/>
                  </a:lnTo>
                  <a:lnTo>
                    <a:pt x="111407" y="286971"/>
                  </a:lnTo>
                  <a:close/>
                </a:path>
              </a:pathLst>
            </a:custGeom>
            <a:solidFill>
              <a:srgbClr val="62BB4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43741" y="1345425"/>
              <a:ext cx="278765" cy="217804"/>
            </a:xfrm>
            <a:custGeom>
              <a:avLst/>
              <a:gdLst/>
              <a:ahLst/>
              <a:cxnLst/>
              <a:rect l="l" t="t" r="r" b="b"/>
              <a:pathLst>
                <a:path w="278765" h="217805">
                  <a:moveTo>
                    <a:pt x="62053" y="217474"/>
                  </a:moveTo>
                  <a:lnTo>
                    <a:pt x="41952" y="176897"/>
                  </a:lnTo>
                  <a:lnTo>
                    <a:pt x="24845" y="134829"/>
                  </a:lnTo>
                  <a:lnTo>
                    <a:pt x="10828" y="91454"/>
                  </a:lnTo>
                  <a:lnTo>
                    <a:pt x="0" y="46957"/>
                  </a:lnTo>
                  <a:lnTo>
                    <a:pt x="249400" y="0"/>
                  </a:lnTo>
                  <a:lnTo>
                    <a:pt x="254829" y="20925"/>
                  </a:lnTo>
                  <a:lnTo>
                    <a:pt x="261513" y="41395"/>
                  </a:lnTo>
                  <a:lnTo>
                    <a:pt x="269421" y="61350"/>
                  </a:lnTo>
                  <a:lnTo>
                    <a:pt x="278521" y="80731"/>
                  </a:lnTo>
                  <a:lnTo>
                    <a:pt x="62053" y="217474"/>
                  </a:lnTo>
                  <a:close/>
                </a:path>
              </a:pathLst>
            </a:custGeom>
            <a:solidFill>
              <a:srgbClr val="0094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972631" y="1548525"/>
              <a:ext cx="227965" cy="290830"/>
            </a:xfrm>
            <a:custGeom>
              <a:avLst/>
              <a:gdLst/>
              <a:ahLst/>
              <a:cxnLst/>
              <a:rect l="l" t="t" r="r" b="b"/>
              <a:pathLst>
                <a:path w="227965" h="290830">
                  <a:moveTo>
                    <a:pt x="156622" y="290740"/>
                  </a:moveTo>
                  <a:lnTo>
                    <a:pt x="114529" y="274419"/>
                  </a:lnTo>
                  <a:lnTo>
                    <a:pt x="74337" y="255083"/>
                  </a:lnTo>
                  <a:lnTo>
                    <a:pt x="36132" y="232897"/>
                  </a:lnTo>
                  <a:lnTo>
                    <a:pt x="0" y="208024"/>
                  </a:lnTo>
                  <a:lnTo>
                    <a:pt x="154810" y="0"/>
                  </a:lnTo>
                  <a:lnTo>
                    <a:pt x="171858" y="11265"/>
                  </a:lnTo>
                  <a:lnTo>
                    <a:pt x="189695" y="21488"/>
                  </a:lnTo>
                  <a:lnTo>
                    <a:pt x="208296" y="30618"/>
                  </a:lnTo>
                  <a:lnTo>
                    <a:pt x="227633" y="38607"/>
                  </a:lnTo>
                  <a:lnTo>
                    <a:pt x="156622" y="290740"/>
                  </a:lnTo>
                  <a:close/>
                </a:path>
              </a:pathLst>
            </a:custGeom>
            <a:solidFill>
              <a:srgbClr val="ED1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563301" y="1412576"/>
              <a:ext cx="281940" cy="252729"/>
            </a:xfrm>
            <a:custGeom>
              <a:avLst/>
              <a:gdLst/>
              <a:ahLst/>
              <a:cxnLst/>
              <a:rect l="l" t="t" r="r" b="b"/>
              <a:pathLst>
                <a:path w="281939" h="252730">
                  <a:moveTo>
                    <a:pt x="186048" y="252212"/>
                  </a:moveTo>
                  <a:lnTo>
                    <a:pt x="0" y="73877"/>
                  </a:lnTo>
                  <a:lnTo>
                    <a:pt x="12978" y="56796"/>
                  </a:lnTo>
                  <a:lnTo>
                    <a:pt x="24942" y="38769"/>
                  </a:lnTo>
                  <a:lnTo>
                    <a:pt x="35830" y="19827"/>
                  </a:lnTo>
                  <a:lnTo>
                    <a:pt x="45583" y="0"/>
                  </a:lnTo>
                  <a:lnTo>
                    <a:pt x="281409" y="96482"/>
                  </a:lnTo>
                  <a:lnTo>
                    <a:pt x="261694" y="138790"/>
                  </a:lnTo>
                  <a:lnTo>
                    <a:pt x="239114" y="178913"/>
                  </a:lnTo>
                  <a:lnTo>
                    <a:pt x="213841" y="216753"/>
                  </a:lnTo>
                  <a:lnTo>
                    <a:pt x="186048" y="252212"/>
                  </a:lnTo>
                  <a:close/>
                </a:path>
              </a:pathLst>
            </a:custGeom>
            <a:solidFill>
              <a:srgbClr val="127B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473904" y="738256"/>
              <a:ext cx="254635" cy="288290"/>
            </a:xfrm>
            <a:custGeom>
              <a:avLst/>
              <a:gdLst/>
              <a:ahLst/>
              <a:cxnLst/>
              <a:rect l="l" t="t" r="r" b="b"/>
              <a:pathLst>
                <a:path w="254635" h="288290">
                  <a:moveTo>
                    <a:pt x="68316" y="287971"/>
                  </a:moveTo>
                  <a:lnTo>
                    <a:pt x="52695" y="273018"/>
                  </a:lnTo>
                  <a:lnTo>
                    <a:pt x="36079" y="259089"/>
                  </a:lnTo>
                  <a:lnTo>
                    <a:pt x="18503" y="246244"/>
                  </a:lnTo>
                  <a:lnTo>
                    <a:pt x="0" y="234548"/>
                  </a:lnTo>
                  <a:lnTo>
                    <a:pt x="113906" y="0"/>
                  </a:lnTo>
                  <a:lnTo>
                    <a:pt x="152476" y="23506"/>
                  </a:lnTo>
                  <a:lnTo>
                    <a:pt x="188842" y="49784"/>
                  </a:lnTo>
                  <a:lnTo>
                    <a:pt x="222911" y="78658"/>
                  </a:lnTo>
                  <a:lnTo>
                    <a:pt x="254587" y="109952"/>
                  </a:lnTo>
                  <a:lnTo>
                    <a:pt x="68316" y="287971"/>
                  </a:lnTo>
                  <a:close/>
                </a:path>
              </a:pathLst>
            </a:custGeom>
            <a:solidFill>
              <a:srgbClr val="EC128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825125" y="1459615"/>
              <a:ext cx="273050" cy="273685"/>
            </a:xfrm>
            <a:custGeom>
              <a:avLst/>
              <a:gdLst/>
              <a:ahLst/>
              <a:cxnLst/>
              <a:rect l="l" t="t" r="r" b="b"/>
              <a:pathLst>
                <a:path w="273050" h="273685">
                  <a:moveTo>
                    <a:pt x="118295" y="273623"/>
                  </a:moveTo>
                  <a:lnTo>
                    <a:pt x="84797" y="242761"/>
                  </a:lnTo>
                  <a:lnTo>
                    <a:pt x="53848" y="209476"/>
                  </a:lnTo>
                  <a:lnTo>
                    <a:pt x="25549" y="173956"/>
                  </a:lnTo>
                  <a:lnTo>
                    <a:pt x="0" y="136390"/>
                  </a:lnTo>
                  <a:lnTo>
                    <a:pt x="216551" y="0"/>
                  </a:lnTo>
                  <a:lnTo>
                    <a:pt x="229034" y="17699"/>
                  </a:lnTo>
                  <a:lnTo>
                    <a:pt x="242620" y="34562"/>
                  </a:lnTo>
                  <a:lnTo>
                    <a:pt x="257273" y="50525"/>
                  </a:lnTo>
                  <a:lnTo>
                    <a:pt x="272959" y="65527"/>
                  </a:lnTo>
                  <a:lnTo>
                    <a:pt x="118295" y="273623"/>
                  </a:lnTo>
                  <a:close/>
                </a:path>
              </a:pathLst>
            </a:custGeom>
            <a:solidFill>
              <a:srgbClr val="D5A4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566828" y="878423"/>
              <a:ext cx="281305" cy="250190"/>
            </a:xfrm>
            <a:custGeom>
              <a:avLst/>
              <a:gdLst/>
              <a:ahLst/>
              <a:cxnLst/>
              <a:rect l="l" t="t" r="r" b="b"/>
              <a:pathLst>
                <a:path w="281305" h="250190">
                  <a:moveTo>
                    <a:pt x="44118" y="250069"/>
                  </a:moveTo>
                  <a:lnTo>
                    <a:pt x="34833" y="230488"/>
                  </a:lnTo>
                  <a:lnTo>
                    <a:pt x="24363" y="211564"/>
                  </a:lnTo>
                  <a:lnTo>
                    <a:pt x="12741" y="193360"/>
                  </a:lnTo>
                  <a:lnTo>
                    <a:pt x="0" y="175940"/>
                  </a:lnTo>
                  <a:lnTo>
                    <a:pt x="188173" y="0"/>
                  </a:lnTo>
                  <a:lnTo>
                    <a:pt x="215630" y="36253"/>
                  </a:lnTo>
                  <a:lnTo>
                    <a:pt x="240299" y="74494"/>
                  </a:lnTo>
                  <a:lnTo>
                    <a:pt x="262080" y="114536"/>
                  </a:lnTo>
                  <a:lnTo>
                    <a:pt x="280875" y="156190"/>
                  </a:lnTo>
                  <a:lnTo>
                    <a:pt x="44118" y="250069"/>
                  </a:lnTo>
                  <a:close/>
                </a:path>
              </a:pathLst>
            </a:custGeom>
            <a:solidFill>
              <a:srgbClr val="F99D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45429" y="965109"/>
              <a:ext cx="279400" cy="219710"/>
            </a:xfrm>
            <a:custGeom>
              <a:avLst/>
              <a:gdLst/>
              <a:ahLst/>
              <a:cxnLst/>
              <a:rect l="l" t="t" r="r" b="b"/>
              <a:pathLst>
                <a:path w="279400" h="219709">
                  <a:moveTo>
                    <a:pt x="249338" y="219121"/>
                  </a:moveTo>
                  <a:lnTo>
                    <a:pt x="0" y="171215"/>
                  </a:lnTo>
                  <a:lnTo>
                    <a:pt x="2071" y="162031"/>
                  </a:lnTo>
                  <a:lnTo>
                    <a:pt x="4286" y="152854"/>
                  </a:lnTo>
                  <a:lnTo>
                    <a:pt x="20288" y="99042"/>
                  </a:lnTo>
                  <a:lnTo>
                    <a:pt x="48193" y="31736"/>
                  </a:lnTo>
                  <a:lnTo>
                    <a:pt x="64802" y="0"/>
                  </a:lnTo>
                  <a:lnTo>
                    <a:pt x="279056" y="140612"/>
                  </a:lnTo>
                  <a:lnTo>
                    <a:pt x="271165" y="156638"/>
                  </a:lnTo>
                  <a:lnTo>
                    <a:pt x="264046" y="173218"/>
                  </a:lnTo>
                  <a:lnTo>
                    <a:pt x="257734" y="190336"/>
                  </a:lnTo>
                  <a:lnTo>
                    <a:pt x="252261" y="207981"/>
                  </a:lnTo>
                  <a:lnTo>
                    <a:pt x="249338" y="219121"/>
                  </a:lnTo>
                  <a:close/>
                </a:path>
              </a:pathLst>
            </a:custGeom>
            <a:solidFill>
              <a:srgbClr val="EF41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975589" y="694090"/>
              <a:ext cx="227329" cy="294005"/>
            </a:xfrm>
            <a:custGeom>
              <a:avLst/>
              <a:gdLst/>
              <a:ahLst/>
              <a:cxnLst/>
              <a:rect l="l" t="t" r="r" b="b"/>
              <a:pathLst>
                <a:path w="227330" h="294005">
                  <a:moveTo>
                    <a:pt x="151727" y="293854"/>
                  </a:moveTo>
                  <a:lnTo>
                    <a:pt x="0" y="83651"/>
                  </a:lnTo>
                  <a:lnTo>
                    <a:pt x="38082" y="57891"/>
                  </a:lnTo>
                  <a:lnTo>
                    <a:pt x="77960" y="35288"/>
                  </a:lnTo>
                  <a:lnTo>
                    <a:pt x="119437" y="15952"/>
                  </a:lnTo>
                  <a:lnTo>
                    <a:pt x="162316" y="0"/>
                  </a:lnTo>
                  <a:lnTo>
                    <a:pt x="227292" y="254089"/>
                  </a:lnTo>
                  <a:lnTo>
                    <a:pt x="207493" y="262126"/>
                  </a:lnTo>
                  <a:lnTo>
                    <a:pt x="188257" y="271455"/>
                  </a:lnTo>
                  <a:lnTo>
                    <a:pt x="169648" y="282043"/>
                  </a:lnTo>
                  <a:lnTo>
                    <a:pt x="151727" y="293854"/>
                  </a:lnTo>
                  <a:close/>
                </a:path>
              </a:pathLst>
            </a:custGeom>
            <a:solidFill>
              <a:srgbClr val="FDB91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830249" y="800935"/>
              <a:ext cx="267970" cy="273685"/>
            </a:xfrm>
            <a:custGeom>
              <a:avLst/>
              <a:gdLst/>
              <a:ahLst/>
              <a:cxnLst/>
              <a:rect l="l" t="t" r="r" b="b"/>
              <a:pathLst>
                <a:path w="267969" h="273684">
                  <a:moveTo>
                    <a:pt x="212899" y="273400"/>
                  </a:moveTo>
                  <a:lnTo>
                    <a:pt x="0" y="131076"/>
                  </a:lnTo>
                  <a:lnTo>
                    <a:pt x="25565" y="94744"/>
                  </a:lnTo>
                  <a:lnTo>
                    <a:pt x="53498" y="60726"/>
                  </a:lnTo>
                  <a:lnTo>
                    <a:pt x="83637" y="29113"/>
                  </a:lnTo>
                  <a:lnTo>
                    <a:pt x="115823" y="0"/>
                  </a:lnTo>
                  <a:lnTo>
                    <a:pt x="267599" y="210498"/>
                  </a:lnTo>
                  <a:lnTo>
                    <a:pt x="252612" y="224768"/>
                  </a:lnTo>
                  <a:lnTo>
                    <a:pt x="238463" y="240029"/>
                  </a:lnTo>
                  <a:lnTo>
                    <a:pt x="225207" y="256249"/>
                  </a:lnTo>
                  <a:lnTo>
                    <a:pt x="212899" y="27340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358915" y="670708"/>
              <a:ext cx="196215" cy="285115"/>
            </a:xfrm>
            <a:custGeom>
              <a:avLst/>
              <a:gdLst/>
              <a:ahLst/>
              <a:cxnLst/>
              <a:rect l="l" t="t" r="r" b="b"/>
              <a:pathLst>
                <a:path w="196215" h="285115">
                  <a:moveTo>
                    <a:pt x="80807" y="284720"/>
                  </a:moveTo>
                  <a:lnTo>
                    <a:pt x="33866" y="268406"/>
                  </a:lnTo>
                  <a:lnTo>
                    <a:pt x="0" y="261447"/>
                  </a:lnTo>
                  <a:lnTo>
                    <a:pt x="23468" y="0"/>
                  </a:lnTo>
                  <a:lnTo>
                    <a:pt x="69779" y="7868"/>
                  </a:lnTo>
                  <a:lnTo>
                    <a:pt x="116059" y="19771"/>
                  </a:lnTo>
                  <a:lnTo>
                    <a:pt x="156953" y="33828"/>
                  </a:lnTo>
                  <a:lnTo>
                    <a:pt x="196165" y="50689"/>
                  </a:lnTo>
                  <a:lnTo>
                    <a:pt x="80807" y="284720"/>
                  </a:lnTo>
                  <a:close/>
                </a:path>
              </a:pathLst>
            </a:custGeom>
            <a:solidFill>
              <a:srgbClr val="F36F2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165346" y="1598349"/>
              <a:ext cx="175895" cy="271780"/>
            </a:xfrm>
            <a:custGeom>
              <a:avLst/>
              <a:gdLst/>
              <a:ahLst/>
              <a:cxnLst/>
              <a:rect l="l" t="t" r="r" b="b"/>
              <a:pathLst>
                <a:path w="175894" h="271780">
                  <a:moveTo>
                    <a:pt x="132195" y="271504"/>
                  </a:moveTo>
                  <a:lnTo>
                    <a:pt x="88256" y="268580"/>
                  </a:lnTo>
                  <a:lnTo>
                    <a:pt x="44137" y="262106"/>
                  </a:lnTo>
                  <a:lnTo>
                    <a:pt x="0" y="251989"/>
                  </a:lnTo>
                  <a:lnTo>
                    <a:pt x="70968" y="0"/>
                  </a:lnTo>
                  <a:lnTo>
                    <a:pt x="91433" y="4365"/>
                  </a:lnTo>
                  <a:lnTo>
                    <a:pt x="111885" y="7350"/>
                  </a:lnTo>
                  <a:lnTo>
                    <a:pt x="132273" y="8981"/>
                  </a:lnTo>
                  <a:lnTo>
                    <a:pt x="152546" y="9284"/>
                  </a:lnTo>
                  <a:lnTo>
                    <a:pt x="175793" y="270969"/>
                  </a:lnTo>
                  <a:lnTo>
                    <a:pt x="132195" y="271504"/>
                  </a:lnTo>
                  <a:close/>
                </a:path>
              </a:pathLst>
            </a:custGeom>
            <a:solidFill>
              <a:srgbClr val="1B3A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357123" y="1582229"/>
              <a:ext cx="189230" cy="284480"/>
            </a:xfrm>
            <a:custGeom>
              <a:avLst/>
              <a:gdLst/>
              <a:ahLst/>
              <a:cxnLst/>
              <a:rect l="l" t="t" r="r" b="b"/>
              <a:pathLst>
                <a:path w="189230" h="284480">
                  <a:moveTo>
                    <a:pt x="21323" y="283915"/>
                  </a:moveTo>
                  <a:lnTo>
                    <a:pt x="0" y="22245"/>
                  </a:lnTo>
                  <a:lnTo>
                    <a:pt x="20427" y="18620"/>
                  </a:lnTo>
                  <a:lnTo>
                    <a:pt x="40513" y="13682"/>
                  </a:lnTo>
                  <a:lnTo>
                    <a:pt x="60203" y="7463"/>
                  </a:lnTo>
                  <a:lnTo>
                    <a:pt x="79439" y="0"/>
                  </a:lnTo>
                  <a:lnTo>
                    <a:pt x="189055" y="236756"/>
                  </a:lnTo>
                  <a:lnTo>
                    <a:pt x="148718" y="253333"/>
                  </a:lnTo>
                  <a:lnTo>
                    <a:pt x="107204" y="266784"/>
                  </a:lnTo>
                  <a:lnTo>
                    <a:pt x="64683" y="277010"/>
                  </a:lnTo>
                  <a:lnTo>
                    <a:pt x="21323" y="283915"/>
                  </a:lnTo>
                  <a:close/>
                </a:path>
              </a:pathLst>
            </a:custGeom>
            <a:solidFill>
              <a:srgbClr val="005B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170192" y="666344"/>
              <a:ext cx="176530" cy="271780"/>
            </a:xfrm>
            <a:custGeom>
              <a:avLst/>
              <a:gdLst/>
              <a:ahLst/>
              <a:cxnLst/>
              <a:rect l="l" t="t" r="r" b="b"/>
              <a:pathLst>
                <a:path w="176530" h="271780">
                  <a:moveTo>
                    <a:pt x="67587" y="271212"/>
                  </a:moveTo>
                  <a:lnTo>
                    <a:pt x="0" y="18230"/>
                  </a:lnTo>
                  <a:lnTo>
                    <a:pt x="43068" y="8724"/>
                  </a:lnTo>
                  <a:lnTo>
                    <a:pt x="86943" y="2615"/>
                  </a:lnTo>
                  <a:lnTo>
                    <a:pt x="131451" y="0"/>
                  </a:lnTo>
                  <a:lnTo>
                    <a:pt x="176418" y="976"/>
                  </a:lnTo>
                  <a:lnTo>
                    <a:pt x="151026" y="262423"/>
                  </a:lnTo>
                  <a:lnTo>
                    <a:pt x="129808" y="262528"/>
                  </a:lnTo>
                  <a:lnTo>
                    <a:pt x="108791" y="264050"/>
                  </a:lnTo>
                  <a:lnTo>
                    <a:pt x="88031" y="266956"/>
                  </a:lnTo>
                  <a:lnTo>
                    <a:pt x="67587" y="271212"/>
                  </a:lnTo>
                  <a:close/>
                </a:path>
              </a:pathLst>
            </a:custGeom>
            <a:solidFill>
              <a:srgbClr val="911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46391" y="1155684"/>
              <a:ext cx="341630" cy="214629"/>
            </a:xfrm>
            <a:custGeom>
              <a:avLst/>
              <a:gdLst/>
              <a:ahLst/>
              <a:cxnLst/>
              <a:rect l="l" t="t" r="r" b="b"/>
              <a:pathLst>
                <a:path w="341630" h="214630">
                  <a:moveTo>
                    <a:pt x="4724" y="214396"/>
                  </a:moveTo>
                  <a:lnTo>
                    <a:pt x="1025" y="161331"/>
                  </a:lnTo>
                  <a:lnTo>
                    <a:pt x="0" y="107848"/>
                  </a:lnTo>
                  <a:lnTo>
                    <a:pt x="1698" y="54039"/>
                  </a:lnTo>
                  <a:lnTo>
                    <a:pt x="6169" y="0"/>
                  </a:lnTo>
                  <a:lnTo>
                    <a:pt x="341161" y="66577"/>
                  </a:lnTo>
                  <a:lnTo>
                    <a:pt x="339608" y="81038"/>
                  </a:lnTo>
                  <a:lnTo>
                    <a:pt x="338646" y="95663"/>
                  </a:lnTo>
                  <a:lnTo>
                    <a:pt x="338290" y="110440"/>
                  </a:lnTo>
                  <a:lnTo>
                    <a:pt x="338557" y="125358"/>
                  </a:lnTo>
                  <a:lnTo>
                    <a:pt x="339294" y="138366"/>
                  </a:lnTo>
                  <a:lnTo>
                    <a:pt x="340494" y="151228"/>
                  </a:lnTo>
                  <a:lnTo>
                    <a:pt x="4724" y="214396"/>
                  </a:lnTo>
                  <a:close/>
                </a:path>
              </a:pathLst>
            </a:custGeom>
            <a:solidFill>
              <a:srgbClr val="BE1E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671523" y="1195984"/>
              <a:ext cx="93507" cy="13198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2089050" y="1456456"/>
              <a:ext cx="176453" cy="23743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2290110" y="1456460"/>
              <a:ext cx="376861" cy="24011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2691572" y="1456460"/>
              <a:ext cx="187139" cy="24011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1141730" y="1145006"/>
              <a:ext cx="1722120" cy="255270"/>
            </a:xfrm>
            <a:custGeom>
              <a:avLst/>
              <a:gdLst/>
              <a:ahLst/>
              <a:cxnLst/>
              <a:rect l="l" t="t" r="r" b="b"/>
              <a:pathLst>
                <a:path w="1722120" h="255269">
                  <a:moveTo>
                    <a:pt x="197726" y="178422"/>
                  </a:moveTo>
                  <a:lnTo>
                    <a:pt x="185331" y="139369"/>
                  </a:lnTo>
                  <a:lnTo>
                    <a:pt x="146329" y="114909"/>
                  </a:lnTo>
                  <a:lnTo>
                    <a:pt x="98856" y="101879"/>
                  </a:lnTo>
                  <a:lnTo>
                    <a:pt x="88290" y="98856"/>
                  </a:lnTo>
                  <a:lnTo>
                    <a:pt x="79400" y="95808"/>
                  </a:lnTo>
                  <a:lnTo>
                    <a:pt x="72186" y="92735"/>
                  </a:lnTo>
                  <a:lnTo>
                    <a:pt x="63703" y="88633"/>
                  </a:lnTo>
                  <a:lnTo>
                    <a:pt x="59448" y="82359"/>
                  </a:lnTo>
                  <a:lnTo>
                    <a:pt x="59448" y="65468"/>
                  </a:lnTo>
                  <a:lnTo>
                    <a:pt x="93840" y="46240"/>
                  </a:lnTo>
                  <a:lnTo>
                    <a:pt x="104635" y="45758"/>
                  </a:lnTo>
                  <a:lnTo>
                    <a:pt x="121119" y="46964"/>
                  </a:lnTo>
                  <a:lnTo>
                    <a:pt x="137591" y="50596"/>
                  </a:lnTo>
                  <a:lnTo>
                    <a:pt x="154076" y="56642"/>
                  </a:lnTo>
                  <a:lnTo>
                    <a:pt x="170548" y="65112"/>
                  </a:lnTo>
                  <a:lnTo>
                    <a:pt x="187540" y="21818"/>
                  </a:lnTo>
                  <a:lnTo>
                    <a:pt x="149491" y="5638"/>
                  </a:lnTo>
                  <a:lnTo>
                    <a:pt x="104978" y="0"/>
                  </a:lnTo>
                  <a:lnTo>
                    <a:pt x="89293" y="647"/>
                  </a:lnTo>
                  <a:lnTo>
                    <a:pt x="49771" y="10210"/>
                  </a:lnTo>
                  <a:lnTo>
                    <a:pt x="15963" y="37833"/>
                  </a:lnTo>
                  <a:lnTo>
                    <a:pt x="4749" y="76720"/>
                  </a:lnTo>
                  <a:lnTo>
                    <a:pt x="5524" y="88430"/>
                  </a:lnTo>
                  <a:lnTo>
                    <a:pt x="23660" y="123024"/>
                  </a:lnTo>
                  <a:lnTo>
                    <a:pt x="66675" y="144297"/>
                  </a:lnTo>
                  <a:lnTo>
                    <a:pt x="107226" y="155028"/>
                  </a:lnTo>
                  <a:lnTo>
                    <a:pt x="113779" y="156921"/>
                  </a:lnTo>
                  <a:lnTo>
                    <a:pt x="126326" y="161074"/>
                  </a:lnTo>
                  <a:lnTo>
                    <a:pt x="131991" y="164172"/>
                  </a:lnTo>
                  <a:lnTo>
                    <a:pt x="140817" y="171919"/>
                  </a:lnTo>
                  <a:lnTo>
                    <a:pt x="143027" y="176796"/>
                  </a:lnTo>
                  <a:lnTo>
                    <a:pt x="143027" y="190627"/>
                  </a:lnTo>
                  <a:lnTo>
                    <a:pt x="108127" y="208597"/>
                  </a:lnTo>
                  <a:lnTo>
                    <a:pt x="97167" y="209054"/>
                  </a:lnTo>
                  <a:lnTo>
                    <a:pt x="86626" y="208610"/>
                  </a:lnTo>
                  <a:lnTo>
                    <a:pt x="44869" y="198208"/>
                  </a:lnTo>
                  <a:lnTo>
                    <a:pt x="18681" y="183362"/>
                  </a:lnTo>
                  <a:lnTo>
                    <a:pt x="0" y="226301"/>
                  </a:lnTo>
                  <a:lnTo>
                    <a:pt x="42291" y="246875"/>
                  </a:lnTo>
                  <a:lnTo>
                    <a:pt x="82842" y="254304"/>
                  </a:lnTo>
                  <a:lnTo>
                    <a:pt x="96824" y="254800"/>
                  </a:lnTo>
                  <a:lnTo>
                    <a:pt x="112509" y="254165"/>
                  </a:lnTo>
                  <a:lnTo>
                    <a:pt x="152196" y="244589"/>
                  </a:lnTo>
                  <a:lnTo>
                    <a:pt x="186347" y="216966"/>
                  </a:lnTo>
                  <a:lnTo>
                    <a:pt x="197015" y="188760"/>
                  </a:lnTo>
                  <a:lnTo>
                    <a:pt x="197726" y="178422"/>
                  </a:lnTo>
                  <a:close/>
                </a:path>
                <a:path w="1722120" h="255269">
                  <a:moveTo>
                    <a:pt x="448462" y="43637"/>
                  </a:moveTo>
                  <a:lnTo>
                    <a:pt x="418490" y="17513"/>
                  </a:lnTo>
                  <a:lnTo>
                    <a:pt x="380047" y="2819"/>
                  </a:lnTo>
                  <a:lnTo>
                    <a:pt x="350621" y="12"/>
                  </a:lnTo>
                  <a:lnTo>
                    <a:pt x="332727" y="1028"/>
                  </a:lnTo>
                  <a:lnTo>
                    <a:pt x="284530" y="16370"/>
                  </a:lnTo>
                  <a:lnTo>
                    <a:pt x="247523" y="48044"/>
                  </a:lnTo>
                  <a:lnTo>
                    <a:pt x="225717" y="92697"/>
                  </a:lnTo>
                  <a:lnTo>
                    <a:pt x="221513" y="127406"/>
                  </a:lnTo>
                  <a:lnTo>
                    <a:pt x="222567" y="145224"/>
                  </a:lnTo>
                  <a:lnTo>
                    <a:pt x="238328" y="193040"/>
                  </a:lnTo>
                  <a:lnTo>
                    <a:pt x="270624" y="229463"/>
                  </a:lnTo>
                  <a:lnTo>
                    <a:pt x="315658" y="250710"/>
                  </a:lnTo>
                  <a:lnTo>
                    <a:pt x="350278" y="254800"/>
                  </a:lnTo>
                  <a:lnTo>
                    <a:pt x="365379" y="254088"/>
                  </a:lnTo>
                  <a:lnTo>
                    <a:pt x="406336" y="243535"/>
                  </a:lnTo>
                  <a:lnTo>
                    <a:pt x="439458" y="220903"/>
                  </a:lnTo>
                  <a:lnTo>
                    <a:pt x="448462" y="210807"/>
                  </a:lnTo>
                  <a:lnTo>
                    <a:pt x="413131" y="177025"/>
                  </a:lnTo>
                  <a:lnTo>
                    <a:pt x="400342" y="189801"/>
                  </a:lnTo>
                  <a:lnTo>
                    <a:pt x="386118" y="198932"/>
                  </a:lnTo>
                  <a:lnTo>
                    <a:pt x="370446" y="204406"/>
                  </a:lnTo>
                  <a:lnTo>
                    <a:pt x="353339" y="206222"/>
                  </a:lnTo>
                  <a:lnTo>
                    <a:pt x="342595" y="205600"/>
                  </a:lnTo>
                  <a:lnTo>
                    <a:pt x="305739" y="190690"/>
                  </a:lnTo>
                  <a:lnTo>
                    <a:pt x="282676" y="158940"/>
                  </a:lnTo>
                  <a:lnTo>
                    <a:pt x="277228" y="127406"/>
                  </a:lnTo>
                  <a:lnTo>
                    <a:pt x="277837" y="116268"/>
                  </a:lnTo>
                  <a:lnTo>
                    <a:pt x="292227" y="78105"/>
                  </a:lnTo>
                  <a:lnTo>
                    <a:pt x="322884" y="54216"/>
                  </a:lnTo>
                  <a:lnTo>
                    <a:pt x="353339" y="48564"/>
                  </a:lnTo>
                  <a:lnTo>
                    <a:pt x="370446" y="50368"/>
                  </a:lnTo>
                  <a:lnTo>
                    <a:pt x="386118" y="55791"/>
                  </a:lnTo>
                  <a:lnTo>
                    <a:pt x="400342" y="64808"/>
                  </a:lnTo>
                  <a:lnTo>
                    <a:pt x="413131" y="77431"/>
                  </a:lnTo>
                  <a:lnTo>
                    <a:pt x="448462" y="43637"/>
                  </a:lnTo>
                  <a:close/>
                </a:path>
                <a:path w="1722120" h="255269">
                  <a:moveTo>
                    <a:pt x="704646" y="4229"/>
                  </a:moveTo>
                  <a:lnTo>
                    <a:pt x="649605" y="4229"/>
                  </a:lnTo>
                  <a:lnTo>
                    <a:pt x="649605" y="101155"/>
                  </a:lnTo>
                  <a:lnTo>
                    <a:pt x="541566" y="101155"/>
                  </a:lnTo>
                  <a:lnTo>
                    <a:pt x="541566" y="4229"/>
                  </a:lnTo>
                  <a:lnTo>
                    <a:pt x="486524" y="4229"/>
                  </a:lnTo>
                  <a:lnTo>
                    <a:pt x="486524" y="101155"/>
                  </a:lnTo>
                  <a:lnTo>
                    <a:pt x="486524" y="148971"/>
                  </a:lnTo>
                  <a:lnTo>
                    <a:pt x="486524" y="251066"/>
                  </a:lnTo>
                  <a:lnTo>
                    <a:pt x="541566" y="251066"/>
                  </a:lnTo>
                  <a:lnTo>
                    <a:pt x="541566" y="148971"/>
                  </a:lnTo>
                  <a:lnTo>
                    <a:pt x="649605" y="148971"/>
                  </a:lnTo>
                  <a:lnTo>
                    <a:pt x="649605" y="251066"/>
                  </a:lnTo>
                  <a:lnTo>
                    <a:pt x="704646" y="251066"/>
                  </a:lnTo>
                  <a:lnTo>
                    <a:pt x="704646" y="148971"/>
                  </a:lnTo>
                  <a:lnTo>
                    <a:pt x="704646" y="101155"/>
                  </a:lnTo>
                  <a:lnTo>
                    <a:pt x="704646" y="4229"/>
                  </a:lnTo>
                  <a:close/>
                </a:path>
                <a:path w="1722120" h="255269">
                  <a:moveTo>
                    <a:pt x="1007364" y="127406"/>
                  </a:moveTo>
                  <a:lnTo>
                    <a:pt x="997800" y="77089"/>
                  </a:lnTo>
                  <a:lnTo>
                    <a:pt x="981214" y="48564"/>
                  </a:lnTo>
                  <a:lnTo>
                    <a:pt x="981100" y="48387"/>
                  </a:lnTo>
                  <a:lnTo>
                    <a:pt x="970241" y="36207"/>
                  </a:lnTo>
                  <a:lnTo>
                    <a:pt x="957821" y="25590"/>
                  </a:lnTo>
                  <a:lnTo>
                    <a:pt x="951636" y="21602"/>
                  </a:lnTo>
                  <a:lnTo>
                    <a:pt x="951636" y="127406"/>
                  </a:lnTo>
                  <a:lnTo>
                    <a:pt x="951039" y="138531"/>
                  </a:lnTo>
                  <a:lnTo>
                    <a:pt x="936663" y="176707"/>
                  </a:lnTo>
                  <a:lnTo>
                    <a:pt x="906538" y="200583"/>
                  </a:lnTo>
                  <a:lnTo>
                    <a:pt x="877239" y="206222"/>
                  </a:lnTo>
                  <a:lnTo>
                    <a:pt x="866952" y="205600"/>
                  </a:lnTo>
                  <a:lnTo>
                    <a:pt x="831138" y="190690"/>
                  </a:lnTo>
                  <a:lnTo>
                    <a:pt x="808266" y="158940"/>
                  </a:lnTo>
                  <a:lnTo>
                    <a:pt x="802830" y="127406"/>
                  </a:lnTo>
                  <a:lnTo>
                    <a:pt x="803427" y="116268"/>
                  </a:lnTo>
                  <a:lnTo>
                    <a:pt x="817803" y="78105"/>
                  </a:lnTo>
                  <a:lnTo>
                    <a:pt x="847928" y="54216"/>
                  </a:lnTo>
                  <a:lnTo>
                    <a:pt x="877239" y="48564"/>
                  </a:lnTo>
                  <a:lnTo>
                    <a:pt x="887514" y="49199"/>
                  </a:lnTo>
                  <a:lnTo>
                    <a:pt x="923328" y="64109"/>
                  </a:lnTo>
                  <a:lnTo>
                    <a:pt x="946188" y="95859"/>
                  </a:lnTo>
                  <a:lnTo>
                    <a:pt x="951636" y="127406"/>
                  </a:lnTo>
                  <a:lnTo>
                    <a:pt x="951636" y="21602"/>
                  </a:lnTo>
                  <a:lnTo>
                    <a:pt x="912393" y="4140"/>
                  </a:lnTo>
                  <a:lnTo>
                    <a:pt x="877239" y="12"/>
                  </a:lnTo>
                  <a:lnTo>
                    <a:pt x="859167" y="1041"/>
                  </a:lnTo>
                  <a:lnTo>
                    <a:pt x="810475" y="16548"/>
                  </a:lnTo>
                  <a:lnTo>
                    <a:pt x="773137" y="48387"/>
                  </a:lnTo>
                  <a:lnTo>
                    <a:pt x="751319" y="92951"/>
                  </a:lnTo>
                  <a:lnTo>
                    <a:pt x="747102" y="127406"/>
                  </a:lnTo>
                  <a:lnTo>
                    <a:pt x="748157" y="145072"/>
                  </a:lnTo>
                  <a:lnTo>
                    <a:pt x="763930" y="192684"/>
                  </a:lnTo>
                  <a:lnTo>
                    <a:pt x="796417" y="229196"/>
                  </a:lnTo>
                  <a:lnTo>
                    <a:pt x="842022" y="250659"/>
                  </a:lnTo>
                  <a:lnTo>
                    <a:pt x="877239" y="254800"/>
                  </a:lnTo>
                  <a:lnTo>
                    <a:pt x="895286" y="253758"/>
                  </a:lnTo>
                  <a:lnTo>
                    <a:pt x="943825" y="238252"/>
                  </a:lnTo>
                  <a:lnTo>
                    <a:pt x="981100" y="206413"/>
                  </a:lnTo>
                  <a:lnTo>
                    <a:pt x="981227" y="206222"/>
                  </a:lnTo>
                  <a:lnTo>
                    <a:pt x="990371" y="192684"/>
                  </a:lnTo>
                  <a:lnTo>
                    <a:pt x="997800" y="177711"/>
                  </a:lnTo>
                  <a:lnTo>
                    <a:pt x="1003109" y="161848"/>
                  </a:lnTo>
                  <a:lnTo>
                    <a:pt x="1006297" y="145072"/>
                  </a:lnTo>
                  <a:lnTo>
                    <a:pt x="1007364" y="127406"/>
                  </a:lnTo>
                  <a:close/>
                </a:path>
                <a:path w="1722120" h="255269">
                  <a:moveTo>
                    <a:pt x="1295133" y="127406"/>
                  </a:moveTo>
                  <a:lnTo>
                    <a:pt x="1285570" y="77089"/>
                  </a:lnTo>
                  <a:lnTo>
                    <a:pt x="1268984" y="48564"/>
                  </a:lnTo>
                  <a:lnTo>
                    <a:pt x="1268869" y="48387"/>
                  </a:lnTo>
                  <a:lnTo>
                    <a:pt x="1258011" y="36207"/>
                  </a:lnTo>
                  <a:lnTo>
                    <a:pt x="1245590" y="25590"/>
                  </a:lnTo>
                  <a:lnTo>
                    <a:pt x="1239405" y="21602"/>
                  </a:lnTo>
                  <a:lnTo>
                    <a:pt x="1239405" y="127406"/>
                  </a:lnTo>
                  <a:lnTo>
                    <a:pt x="1238808" y="138531"/>
                  </a:lnTo>
                  <a:lnTo>
                    <a:pt x="1224432" y="176707"/>
                  </a:lnTo>
                  <a:lnTo>
                    <a:pt x="1194308" y="200583"/>
                  </a:lnTo>
                  <a:lnTo>
                    <a:pt x="1165009" y="206222"/>
                  </a:lnTo>
                  <a:lnTo>
                    <a:pt x="1154722" y="205600"/>
                  </a:lnTo>
                  <a:lnTo>
                    <a:pt x="1118908" y="190690"/>
                  </a:lnTo>
                  <a:lnTo>
                    <a:pt x="1096048" y="158940"/>
                  </a:lnTo>
                  <a:lnTo>
                    <a:pt x="1090599" y="127406"/>
                  </a:lnTo>
                  <a:lnTo>
                    <a:pt x="1091209" y="116268"/>
                  </a:lnTo>
                  <a:lnTo>
                    <a:pt x="1105573" y="78105"/>
                  </a:lnTo>
                  <a:lnTo>
                    <a:pt x="1135697" y="54216"/>
                  </a:lnTo>
                  <a:lnTo>
                    <a:pt x="1165009" y="48564"/>
                  </a:lnTo>
                  <a:lnTo>
                    <a:pt x="1175283" y="49199"/>
                  </a:lnTo>
                  <a:lnTo>
                    <a:pt x="1211097" y="64109"/>
                  </a:lnTo>
                  <a:lnTo>
                    <a:pt x="1233970" y="95859"/>
                  </a:lnTo>
                  <a:lnTo>
                    <a:pt x="1239405" y="127406"/>
                  </a:lnTo>
                  <a:lnTo>
                    <a:pt x="1239405" y="21602"/>
                  </a:lnTo>
                  <a:lnTo>
                    <a:pt x="1200162" y="4140"/>
                  </a:lnTo>
                  <a:lnTo>
                    <a:pt x="1165009" y="12"/>
                  </a:lnTo>
                  <a:lnTo>
                    <a:pt x="1146937" y="1041"/>
                  </a:lnTo>
                  <a:lnTo>
                    <a:pt x="1098245" y="16548"/>
                  </a:lnTo>
                  <a:lnTo>
                    <a:pt x="1060907" y="48387"/>
                  </a:lnTo>
                  <a:lnTo>
                    <a:pt x="1039088" y="92951"/>
                  </a:lnTo>
                  <a:lnTo>
                    <a:pt x="1034872" y="127406"/>
                  </a:lnTo>
                  <a:lnTo>
                    <a:pt x="1035926" y="145072"/>
                  </a:lnTo>
                  <a:lnTo>
                    <a:pt x="1051699" y="192684"/>
                  </a:lnTo>
                  <a:lnTo>
                    <a:pt x="1084186" y="229196"/>
                  </a:lnTo>
                  <a:lnTo>
                    <a:pt x="1129792" y="250659"/>
                  </a:lnTo>
                  <a:lnTo>
                    <a:pt x="1165009" y="254800"/>
                  </a:lnTo>
                  <a:lnTo>
                    <a:pt x="1183055" y="253758"/>
                  </a:lnTo>
                  <a:lnTo>
                    <a:pt x="1231595" y="238252"/>
                  </a:lnTo>
                  <a:lnTo>
                    <a:pt x="1268869" y="206413"/>
                  </a:lnTo>
                  <a:lnTo>
                    <a:pt x="1268996" y="206222"/>
                  </a:lnTo>
                  <a:lnTo>
                    <a:pt x="1278153" y="192684"/>
                  </a:lnTo>
                  <a:lnTo>
                    <a:pt x="1285570" y="177711"/>
                  </a:lnTo>
                  <a:lnTo>
                    <a:pt x="1290878" y="161848"/>
                  </a:lnTo>
                  <a:lnTo>
                    <a:pt x="1294066" y="145072"/>
                  </a:lnTo>
                  <a:lnTo>
                    <a:pt x="1295133" y="127406"/>
                  </a:lnTo>
                  <a:close/>
                </a:path>
                <a:path w="1722120" h="255269">
                  <a:moveTo>
                    <a:pt x="1511896" y="204546"/>
                  </a:moveTo>
                  <a:lnTo>
                    <a:pt x="1392643" y="204546"/>
                  </a:lnTo>
                  <a:lnTo>
                    <a:pt x="1392643" y="4229"/>
                  </a:lnTo>
                  <a:lnTo>
                    <a:pt x="1337602" y="4229"/>
                  </a:lnTo>
                  <a:lnTo>
                    <a:pt x="1337602" y="204546"/>
                  </a:lnTo>
                  <a:lnTo>
                    <a:pt x="1337602" y="251066"/>
                  </a:lnTo>
                  <a:lnTo>
                    <a:pt x="1511896" y="251066"/>
                  </a:lnTo>
                  <a:lnTo>
                    <a:pt x="1511896" y="204546"/>
                  </a:lnTo>
                  <a:close/>
                </a:path>
                <a:path w="1722120" h="255269">
                  <a:moveTo>
                    <a:pt x="1721523" y="178422"/>
                  </a:moveTo>
                  <a:lnTo>
                    <a:pt x="1709115" y="139369"/>
                  </a:lnTo>
                  <a:lnTo>
                    <a:pt x="1670100" y="114909"/>
                  </a:lnTo>
                  <a:lnTo>
                    <a:pt x="1622640" y="101879"/>
                  </a:lnTo>
                  <a:lnTo>
                    <a:pt x="1612074" y="98856"/>
                  </a:lnTo>
                  <a:lnTo>
                    <a:pt x="1603184" y="95808"/>
                  </a:lnTo>
                  <a:lnTo>
                    <a:pt x="1595970" y="92735"/>
                  </a:lnTo>
                  <a:lnTo>
                    <a:pt x="1587487" y="88633"/>
                  </a:lnTo>
                  <a:lnTo>
                    <a:pt x="1583232" y="82359"/>
                  </a:lnTo>
                  <a:lnTo>
                    <a:pt x="1583232" y="65468"/>
                  </a:lnTo>
                  <a:lnTo>
                    <a:pt x="1617624" y="46240"/>
                  </a:lnTo>
                  <a:lnTo>
                    <a:pt x="1628419" y="45758"/>
                  </a:lnTo>
                  <a:lnTo>
                    <a:pt x="1644904" y="46964"/>
                  </a:lnTo>
                  <a:lnTo>
                    <a:pt x="1661375" y="50596"/>
                  </a:lnTo>
                  <a:lnTo>
                    <a:pt x="1677860" y="56642"/>
                  </a:lnTo>
                  <a:lnTo>
                    <a:pt x="1694332" y="65112"/>
                  </a:lnTo>
                  <a:lnTo>
                    <a:pt x="1711325" y="21818"/>
                  </a:lnTo>
                  <a:lnTo>
                    <a:pt x="1673275" y="5638"/>
                  </a:lnTo>
                  <a:lnTo>
                    <a:pt x="1628762" y="0"/>
                  </a:lnTo>
                  <a:lnTo>
                    <a:pt x="1613077" y="647"/>
                  </a:lnTo>
                  <a:lnTo>
                    <a:pt x="1573555" y="10210"/>
                  </a:lnTo>
                  <a:lnTo>
                    <a:pt x="1539748" y="37833"/>
                  </a:lnTo>
                  <a:lnTo>
                    <a:pt x="1528533" y="76720"/>
                  </a:lnTo>
                  <a:lnTo>
                    <a:pt x="1529308" y="88430"/>
                  </a:lnTo>
                  <a:lnTo>
                    <a:pt x="1547444" y="123024"/>
                  </a:lnTo>
                  <a:lnTo>
                    <a:pt x="1590459" y="144297"/>
                  </a:lnTo>
                  <a:lnTo>
                    <a:pt x="1631010" y="155028"/>
                  </a:lnTo>
                  <a:lnTo>
                    <a:pt x="1637563" y="156921"/>
                  </a:lnTo>
                  <a:lnTo>
                    <a:pt x="1650111" y="161074"/>
                  </a:lnTo>
                  <a:lnTo>
                    <a:pt x="1655775" y="164172"/>
                  </a:lnTo>
                  <a:lnTo>
                    <a:pt x="1664614" y="171919"/>
                  </a:lnTo>
                  <a:lnTo>
                    <a:pt x="1666824" y="176796"/>
                  </a:lnTo>
                  <a:lnTo>
                    <a:pt x="1666824" y="190627"/>
                  </a:lnTo>
                  <a:lnTo>
                    <a:pt x="1631911" y="208597"/>
                  </a:lnTo>
                  <a:lnTo>
                    <a:pt x="1620951" y="209054"/>
                  </a:lnTo>
                  <a:lnTo>
                    <a:pt x="1610410" y="208610"/>
                  </a:lnTo>
                  <a:lnTo>
                    <a:pt x="1568640" y="198208"/>
                  </a:lnTo>
                  <a:lnTo>
                    <a:pt x="1542465" y="183362"/>
                  </a:lnTo>
                  <a:lnTo>
                    <a:pt x="1523784" y="226301"/>
                  </a:lnTo>
                  <a:lnTo>
                    <a:pt x="1566075" y="246875"/>
                  </a:lnTo>
                  <a:lnTo>
                    <a:pt x="1606626" y="254304"/>
                  </a:lnTo>
                  <a:lnTo>
                    <a:pt x="1620608" y="254800"/>
                  </a:lnTo>
                  <a:lnTo>
                    <a:pt x="1636306" y="254165"/>
                  </a:lnTo>
                  <a:lnTo>
                    <a:pt x="1675993" y="244589"/>
                  </a:lnTo>
                  <a:lnTo>
                    <a:pt x="1710143" y="216966"/>
                  </a:lnTo>
                  <a:lnTo>
                    <a:pt x="1720811" y="188760"/>
                  </a:lnTo>
                  <a:lnTo>
                    <a:pt x="1721523" y="1784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814346" y="10083203"/>
            <a:ext cx="677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5">
                <a:latin typeface="Arial"/>
                <a:cs typeface="Arial"/>
              </a:rPr>
              <a:t>Developed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 spc="25">
                <a:latin typeface="Arial"/>
                <a:cs typeface="Arial"/>
              </a:rPr>
              <a:t>by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915371" y="9825547"/>
            <a:ext cx="68494" cy="770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2744609" y="9801423"/>
            <a:ext cx="1125855" cy="197485"/>
            <a:chOff x="2744609" y="9801423"/>
            <a:chExt cx="1125855" cy="197485"/>
          </a:xfrm>
        </p:grpSpPr>
        <p:sp>
          <p:nvSpPr>
            <p:cNvPr id="5" name="object 5"/>
            <p:cNvSpPr/>
            <p:nvPr/>
          </p:nvSpPr>
          <p:spPr>
            <a:xfrm>
              <a:off x="2744609" y="9815698"/>
              <a:ext cx="147535" cy="17964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915386" y="9801428"/>
              <a:ext cx="736600" cy="197485"/>
            </a:xfrm>
            <a:custGeom>
              <a:avLst/>
              <a:gdLst/>
              <a:ahLst/>
              <a:cxnLst/>
              <a:rect l="l" t="t" r="r" b="b"/>
              <a:pathLst>
                <a:path w="736600" h="197484">
                  <a:moveTo>
                    <a:pt x="111125" y="77292"/>
                  </a:moveTo>
                  <a:lnTo>
                    <a:pt x="107429" y="73444"/>
                  </a:lnTo>
                  <a:lnTo>
                    <a:pt x="99644" y="68135"/>
                  </a:lnTo>
                  <a:lnTo>
                    <a:pt x="87287" y="63436"/>
                  </a:lnTo>
                  <a:lnTo>
                    <a:pt x="69951" y="61404"/>
                  </a:lnTo>
                  <a:lnTo>
                    <a:pt x="40970" y="68376"/>
                  </a:lnTo>
                  <a:lnTo>
                    <a:pt x="18935" y="86893"/>
                  </a:lnTo>
                  <a:lnTo>
                    <a:pt x="4914" y="113334"/>
                  </a:lnTo>
                  <a:lnTo>
                    <a:pt x="0" y="144094"/>
                  </a:lnTo>
                  <a:lnTo>
                    <a:pt x="3733" y="166154"/>
                  </a:lnTo>
                  <a:lnTo>
                    <a:pt x="14249" y="182676"/>
                  </a:lnTo>
                  <a:lnTo>
                    <a:pt x="30505" y="193027"/>
                  </a:lnTo>
                  <a:lnTo>
                    <a:pt x="51473" y="196608"/>
                  </a:lnTo>
                  <a:lnTo>
                    <a:pt x="68338" y="194640"/>
                  </a:lnTo>
                  <a:lnTo>
                    <a:pt x="84785" y="172631"/>
                  </a:lnTo>
                  <a:lnTo>
                    <a:pt x="77457" y="176580"/>
                  </a:lnTo>
                  <a:lnTo>
                    <a:pt x="66776" y="180365"/>
                  </a:lnTo>
                  <a:lnTo>
                    <a:pt x="53314" y="182067"/>
                  </a:lnTo>
                  <a:lnTo>
                    <a:pt x="37846" y="179247"/>
                  </a:lnTo>
                  <a:lnTo>
                    <a:pt x="26225" y="171221"/>
                  </a:lnTo>
                  <a:lnTo>
                    <a:pt x="18910" y="158661"/>
                  </a:lnTo>
                  <a:lnTo>
                    <a:pt x="16370" y="142201"/>
                  </a:lnTo>
                  <a:lnTo>
                    <a:pt x="20002" y="118630"/>
                  </a:lnTo>
                  <a:lnTo>
                    <a:pt x="30619" y="97218"/>
                  </a:lnTo>
                  <a:lnTo>
                    <a:pt x="47764" y="81673"/>
                  </a:lnTo>
                  <a:lnTo>
                    <a:pt x="71005" y="75679"/>
                  </a:lnTo>
                  <a:lnTo>
                    <a:pt x="83807" y="77266"/>
                  </a:lnTo>
                  <a:lnTo>
                    <a:pt x="93103" y="80860"/>
                  </a:lnTo>
                  <a:lnTo>
                    <a:pt x="99136" y="84772"/>
                  </a:lnTo>
                  <a:lnTo>
                    <a:pt x="102146" y="87261"/>
                  </a:lnTo>
                  <a:lnTo>
                    <a:pt x="111125" y="77292"/>
                  </a:lnTo>
                  <a:close/>
                </a:path>
                <a:path w="736600" h="197484">
                  <a:moveTo>
                    <a:pt x="227266" y="77292"/>
                  </a:moveTo>
                  <a:lnTo>
                    <a:pt x="223570" y="73444"/>
                  </a:lnTo>
                  <a:lnTo>
                    <a:pt x="215785" y="68135"/>
                  </a:lnTo>
                  <a:lnTo>
                    <a:pt x="203428" y="63436"/>
                  </a:lnTo>
                  <a:lnTo>
                    <a:pt x="186093" y="61404"/>
                  </a:lnTo>
                  <a:lnTo>
                    <a:pt x="157111" y="68376"/>
                  </a:lnTo>
                  <a:lnTo>
                    <a:pt x="135077" y="86893"/>
                  </a:lnTo>
                  <a:lnTo>
                    <a:pt x="121056" y="113334"/>
                  </a:lnTo>
                  <a:lnTo>
                    <a:pt x="116141" y="144094"/>
                  </a:lnTo>
                  <a:lnTo>
                    <a:pt x="119875" y="166154"/>
                  </a:lnTo>
                  <a:lnTo>
                    <a:pt x="130390" y="182676"/>
                  </a:lnTo>
                  <a:lnTo>
                    <a:pt x="146646" y="193027"/>
                  </a:lnTo>
                  <a:lnTo>
                    <a:pt x="167614" y="196608"/>
                  </a:lnTo>
                  <a:lnTo>
                    <a:pt x="184480" y="194640"/>
                  </a:lnTo>
                  <a:lnTo>
                    <a:pt x="200926" y="172631"/>
                  </a:lnTo>
                  <a:lnTo>
                    <a:pt x="193598" y="176580"/>
                  </a:lnTo>
                  <a:lnTo>
                    <a:pt x="182918" y="180365"/>
                  </a:lnTo>
                  <a:lnTo>
                    <a:pt x="169456" y="182067"/>
                  </a:lnTo>
                  <a:lnTo>
                    <a:pt x="154000" y="179247"/>
                  </a:lnTo>
                  <a:lnTo>
                    <a:pt x="142367" y="171221"/>
                  </a:lnTo>
                  <a:lnTo>
                    <a:pt x="135051" y="158661"/>
                  </a:lnTo>
                  <a:lnTo>
                    <a:pt x="132511" y="142201"/>
                  </a:lnTo>
                  <a:lnTo>
                    <a:pt x="136144" y="118630"/>
                  </a:lnTo>
                  <a:lnTo>
                    <a:pt x="146761" y="97218"/>
                  </a:lnTo>
                  <a:lnTo>
                    <a:pt x="163906" y="81673"/>
                  </a:lnTo>
                  <a:lnTo>
                    <a:pt x="187147" y="75679"/>
                  </a:lnTo>
                  <a:lnTo>
                    <a:pt x="199948" y="77266"/>
                  </a:lnTo>
                  <a:lnTo>
                    <a:pt x="209245" y="80860"/>
                  </a:lnTo>
                  <a:lnTo>
                    <a:pt x="215277" y="84772"/>
                  </a:lnTo>
                  <a:lnTo>
                    <a:pt x="218287" y="87261"/>
                  </a:lnTo>
                  <a:lnTo>
                    <a:pt x="227266" y="77292"/>
                  </a:lnTo>
                  <a:close/>
                </a:path>
                <a:path w="736600" h="197484">
                  <a:moveTo>
                    <a:pt x="341299" y="91567"/>
                  </a:moveTo>
                  <a:lnTo>
                    <a:pt x="338378" y="78676"/>
                  </a:lnTo>
                  <a:lnTo>
                    <a:pt x="335191" y="74866"/>
                  </a:lnTo>
                  <a:lnTo>
                    <a:pt x="330466" y="69215"/>
                  </a:lnTo>
                  <a:lnTo>
                    <a:pt x="325983" y="66992"/>
                  </a:lnTo>
                  <a:lnTo>
                    <a:pt x="325983" y="92646"/>
                  </a:lnTo>
                  <a:lnTo>
                    <a:pt x="325983" y="100723"/>
                  </a:lnTo>
                  <a:lnTo>
                    <a:pt x="282956" y="127152"/>
                  </a:lnTo>
                  <a:lnTo>
                    <a:pt x="249186" y="132778"/>
                  </a:lnTo>
                  <a:lnTo>
                    <a:pt x="254038" y="114414"/>
                  </a:lnTo>
                  <a:lnTo>
                    <a:pt x="264744" y="95542"/>
                  </a:lnTo>
                  <a:lnTo>
                    <a:pt x="281393" y="80810"/>
                  </a:lnTo>
                  <a:lnTo>
                    <a:pt x="304076" y="74866"/>
                  </a:lnTo>
                  <a:lnTo>
                    <a:pt x="312610" y="76022"/>
                  </a:lnTo>
                  <a:lnTo>
                    <a:pt x="319582" y="79413"/>
                  </a:lnTo>
                  <a:lnTo>
                    <a:pt x="324256" y="84988"/>
                  </a:lnTo>
                  <a:lnTo>
                    <a:pt x="325983" y="92646"/>
                  </a:lnTo>
                  <a:lnTo>
                    <a:pt x="325983" y="66992"/>
                  </a:lnTo>
                  <a:lnTo>
                    <a:pt x="318795" y="63398"/>
                  </a:lnTo>
                  <a:lnTo>
                    <a:pt x="304609" y="61404"/>
                  </a:lnTo>
                  <a:lnTo>
                    <a:pt x="275424" y="68110"/>
                  </a:lnTo>
                  <a:lnTo>
                    <a:pt x="252641" y="86182"/>
                  </a:lnTo>
                  <a:lnTo>
                    <a:pt x="237832" y="112547"/>
                  </a:lnTo>
                  <a:lnTo>
                    <a:pt x="232562" y="144094"/>
                  </a:lnTo>
                  <a:lnTo>
                    <a:pt x="236258" y="166204"/>
                  </a:lnTo>
                  <a:lnTo>
                    <a:pt x="246748" y="182803"/>
                  </a:lnTo>
                  <a:lnTo>
                    <a:pt x="263067" y="193255"/>
                  </a:lnTo>
                  <a:lnTo>
                    <a:pt x="284289" y="196875"/>
                  </a:lnTo>
                  <a:lnTo>
                    <a:pt x="298056" y="195389"/>
                  </a:lnTo>
                  <a:lnTo>
                    <a:pt x="310146" y="191833"/>
                  </a:lnTo>
                  <a:lnTo>
                    <a:pt x="319468" y="187566"/>
                  </a:lnTo>
                  <a:lnTo>
                    <a:pt x="324929" y="183946"/>
                  </a:lnTo>
                  <a:lnTo>
                    <a:pt x="324104" y="182600"/>
                  </a:lnTo>
                  <a:lnTo>
                    <a:pt x="318071" y="172643"/>
                  </a:lnTo>
                  <a:lnTo>
                    <a:pt x="314667" y="174650"/>
                  </a:lnTo>
                  <a:lnTo>
                    <a:pt x="307911" y="178028"/>
                  </a:lnTo>
                  <a:lnTo>
                    <a:pt x="298170" y="181203"/>
                  </a:lnTo>
                  <a:lnTo>
                    <a:pt x="285877" y="182600"/>
                  </a:lnTo>
                  <a:lnTo>
                    <a:pt x="270471" y="179857"/>
                  </a:lnTo>
                  <a:lnTo>
                    <a:pt x="258940" y="172199"/>
                  </a:lnTo>
                  <a:lnTo>
                    <a:pt x="251574" y="160451"/>
                  </a:lnTo>
                  <a:lnTo>
                    <a:pt x="248653" y="145440"/>
                  </a:lnTo>
                  <a:lnTo>
                    <a:pt x="271322" y="143027"/>
                  </a:lnTo>
                  <a:lnTo>
                    <a:pt x="293624" y="138303"/>
                  </a:lnTo>
                  <a:lnTo>
                    <a:pt x="308127" y="132778"/>
                  </a:lnTo>
                  <a:lnTo>
                    <a:pt x="313486" y="130746"/>
                  </a:lnTo>
                  <a:lnTo>
                    <a:pt x="328891" y="119849"/>
                  </a:lnTo>
                  <a:lnTo>
                    <a:pt x="333832" y="114109"/>
                  </a:lnTo>
                  <a:lnTo>
                    <a:pt x="337756" y="107632"/>
                  </a:lnTo>
                  <a:lnTo>
                    <a:pt x="340360" y="100190"/>
                  </a:lnTo>
                  <a:lnTo>
                    <a:pt x="341299" y="91567"/>
                  </a:lnTo>
                  <a:close/>
                </a:path>
                <a:path w="736600" h="197484">
                  <a:moveTo>
                    <a:pt x="404647" y="0"/>
                  </a:moveTo>
                  <a:lnTo>
                    <a:pt x="388810" y="0"/>
                  </a:lnTo>
                  <a:lnTo>
                    <a:pt x="356616" y="193916"/>
                  </a:lnTo>
                  <a:lnTo>
                    <a:pt x="372452" y="193916"/>
                  </a:lnTo>
                  <a:lnTo>
                    <a:pt x="404647" y="0"/>
                  </a:lnTo>
                  <a:close/>
                </a:path>
                <a:path w="736600" h="197484">
                  <a:moveTo>
                    <a:pt x="520268" y="91567"/>
                  </a:moveTo>
                  <a:lnTo>
                    <a:pt x="517347" y="78676"/>
                  </a:lnTo>
                  <a:lnTo>
                    <a:pt x="514172" y="74866"/>
                  </a:lnTo>
                  <a:lnTo>
                    <a:pt x="509447" y="69215"/>
                  </a:lnTo>
                  <a:lnTo>
                    <a:pt x="504952" y="66979"/>
                  </a:lnTo>
                  <a:lnTo>
                    <a:pt x="504952" y="92646"/>
                  </a:lnTo>
                  <a:lnTo>
                    <a:pt x="504952" y="100723"/>
                  </a:lnTo>
                  <a:lnTo>
                    <a:pt x="461924" y="127152"/>
                  </a:lnTo>
                  <a:lnTo>
                    <a:pt x="428155" y="132778"/>
                  </a:lnTo>
                  <a:lnTo>
                    <a:pt x="433006" y="114414"/>
                  </a:lnTo>
                  <a:lnTo>
                    <a:pt x="443712" y="95542"/>
                  </a:lnTo>
                  <a:lnTo>
                    <a:pt x="460362" y="80810"/>
                  </a:lnTo>
                  <a:lnTo>
                    <a:pt x="483044" y="74866"/>
                  </a:lnTo>
                  <a:lnTo>
                    <a:pt x="491578" y="76022"/>
                  </a:lnTo>
                  <a:lnTo>
                    <a:pt x="498551" y="79413"/>
                  </a:lnTo>
                  <a:lnTo>
                    <a:pt x="503224" y="84988"/>
                  </a:lnTo>
                  <a:lnTo>
                    <a:pt x="504952" y="92646"/>
                  </a:lnTo>
                  <a:lnTo>
                    <a:pt x="504952" y="66979"/>
                  </a:lnTo>
                  <a:lnTo>
                    <a:pt x="497763" y="63398"/>
                  </a:lnTo>
                  <a:lnTo>
                    <a:pt x="483577" y="61404"/>
                  </a:lnTo>
                  <a:lnTo>
                    <a:pt x="454393" y="68110"/>
                  </a:lnTo>
                  <a:lnTo>
                    <a:pt x="431609" y="86182"/>
                  </a:lnTo>
                  <a:lnTo>
                    <a:pt x="416801" y="112547"/>
                  </a:lnTo>
                  <a:lnTo>
                    <a:pt x="411530" y="144094"/>
                  </a:lnTo>
                  <a:lnTo>
                    <a:pt x="415226" y="166204"/>
                  </a:lnTo>
                  <a:lnTo>
                    <a:pt x="425716" y="182803"/>
                  </a:lnTo>
                  <a:lnTo>
                    <a:pt x="442036" y="193255"/>
                  </a:lnTo>
                  <a:lnTo>
                    <a:pt x="463257" y="196875"/>
                  </a:lnTo>
                  <a:lnTo>
                    <a:pt x="477024" y="195389"/>
                  </a:lnTo>
                  <a:lnTo>
                    <a:pt x="489115" y="191833"/>
                  </a:lnTo>
                  <a:lnTo>
                    <a:pt x="498436" y="187566"/>
                  </a:lnTo>
                  <a:lnTo>
                    <a:pt x="503897" y="183946"/>
                  </a:lnTo>
                  <a:lnTo>
                    <a:pt x="503072" y="182600"/>
                  </a:lnTo>
                  <a:lnTo>
                    <a:pt x="497039" y="172643"/>
                  </a:lnTo>
                  <a:lnTo>
                    <a:pt x="493636" y="174650"/>
                  </a:lnTo>
                  <a:lnTo>
                    <a:pt x="486879" y="178028"/>
                  </a:lnTo>
                  <a:lnTo>
                    <a:pt x="477139" y="181203"/>
                  </a:lnTo>
                  <a:lnTo>
                    <a:pt x="464845" y="182600"/>
                  </a:lnTo>
                  <a:lnTo>
                    <a:pt x="449440" y="179857"/>
                  </a:lnTo>
                  <a:lnTo>
                    <a:pt x="437908" y="172199"/>
                  </a:lnTo>
                  <a:lnTo>
                    <a:pt x="430542" y="160451"/>
                  </a:lnTo>
                  <a:lnTo>
                    <a:pt x="427621" y="145440"/>
                  </a:lnTo>
                  <a:lnTo>
                    <a:pt x="450291" y="143027"/>
                  </a:lnTo>
                  <a:lnTo>
                    <a:pt x="472592" y="138303"/>
                  </a:lnTo>
                  <a:lnTo>
                    <a:pt x="487095" y="132778"/>
                  </a:lnTo>
                  <a:lnTo>
                    <a:pt x="492455" y="130746"/>
                  </a:lnTo>
                  <a:lnTo>
                    <a:pt x="507860" y="119849"/>
                  </a:lnTo>
                  <a:lnTo>
                    <a:pt x="512800" y="114109"/>
                  </a:lnTo>
                  <a:lnTo>
                    <a:pt x="516724" y="107632"/>
                  </a:lnTo>
                  <a:lnTo>
                    <a:pt x="519328" y="100190"/>
                  </a:lnTo>
                  <a:lnTo>
                    <a:pt x="520268" y="91567"/>
                  </a:lnTo>
                  <a:close/>
                </a:path>
                <a:path w="736600" h="197484">
                  <a:moveTo>
                    <a:pt x="626389" y="64376"/>
                  </a:moveTo>
                  <a:lnTo>
                    <a:pt x="621372" y="61137"/>
                  </a:lnTo>
                  <a:lnTo>
                    <a:pt x="612660" y="61137"/>
                  </a:lnTo>
                  <a:lnTo>
                    <a:pt x="595896" y="64376"/>
                  </a:lnTo>
                  <a:lnTo>
                    <a:pt x="582536" y="71704"/>
                  </a:lnTo>
                  <a:lnTo>
                    <a:pt x="573278" y="79540"/>
                  </a:lnTo>
                  <a:lnTo>
                    <a:pt x="568845" y="84302"/>
                  </a:lnTo>
                  <a:lnTo>
                    <a:pt x="572008" y="64643"/>
                  </a:lnTo>
                  <a:lnTo>
                    <a:pt x="556971" y="64643"/>
                  </a:lnTo>
                  <a:lnTo>
                    <a:pt x="535597" y="193916"/>
                  </a:lnTo>
                  <a:lnTo>
                    <a:pt x="551421" y="193916"/>
                  </a:lnTo>
                  <a:lnTo>
                    <a:pt x="566204" y="105041"/>
                  </a:lnTo>
                  <a:lnTo>
                    <a:pt x="570191" y="99783"/>
                  </a:lnTo>
                  <a:lnTo>
                    <a:pt x="579564" y="90055"/>
                  </a:lnTo>
                  <a:lnTo>
                    <a:pt x="593331" y="80683"/>
                  </a:lnTo>
                  <a:lnTo>
                    <a:pt x="610552" y="76492"/>
                  </a:lnTo>
                  <a:lnTo>
                    <a:pt x="616089" y="76492"/>
                  </a:lnTo>
                  <a:lnTo>
                    <a:pt x="619518" y="77571"/>
                  </a:lnTo>
                  <a:lnTo>
                    <a:pt x="621106" y="77838"/>
                  </a:lnTo>
                  <a:lnTo>
                    <a:pt x="626389" y="64376"/>
                  </a:lnTo>
                  <a:close/>
                </a:path>
                <a:path w="736600" h="197484">
                  <a:moveTo>
                    <a:pt x="736180" y="73253"/>
                  </a:moveTo>
                  <a:lnTo>
                    <a:pt x="732955" y="71183"/>
                  </a:lnTo>
                  <a:lnTo>
                    <a:pt x="724662" y="67132"/>
                  </a:lnTo>
                  <a:lnTo>
                    <a:pt x="719289" y="65519"/>
                  </a:lnTo>
                  <a:lnTo>
                    <a:pt x="719289" y="82143"/>
                  </a:lnTo>
                  <a:lnTo>
                    <a:pt x="706094" y="165100"/>
                  </a:lnTo>
                  <a:lnTo>
                    <a:pt x="702386" y="168821"/>
                  </a:lnTo>
                  <a:lnTo>
                    <a:pt x="694842" y="174625"/>
                  </a:lnTo>
                  <a:lnTo>
                    <a:pt x="684085" y="179984"/>
                  </a:lnTo>
                  <a:lnTo>
                    <a:pt x="670737" y="182333"/>
                  </a:lnTo>
                  <a:lnTo>
                    <a:pt x="656145" y="178739"/>
                  </a:lnTo>
                  <a:lnTo>
                    <a:pt x="646709" y="169545"/>
                  </a:lnTo>
                  <a:lnTo>
                    <a:pt x="641629" y="157111"/>
                  </a:lnTo>
                  <a:lnTo>
                    <a:pt x="640118" y="143814"/>
                  </a:lnTo>
                  <a:lnTo>
                    <a:pt x="643775" y="117716"/>
                  </a:lnTo>
                  <a:lnTo>
                    <a:pt x="654227" y="96012"/>
                  </a:lnTo>
                  <a:lnTo>
                    <a:pt x="670623" y="81178"/>
                  </a:lnTo>
                  <a:lnTo>
                    <a:pt x="692111" y="75679"/>
                  </a:lnTo>
                  <a:lnTo>
                    <a:pt x="702627" y="76581"/>
                  </a:lnTo>
                  <a:lnTo>
                    <a:pt x="710933" y="78613"/>
                  </a:lnTo>
                  <a:lnTo>
                    <a:pt x="716635" y="80797"/>
                  </a:lnTo>
                  <a:lnTo>
                    <a:pt x="719289" y="82143"/>
                  </a:lnTo>
                  <a:lnTo>
                    <a:pt x="719289" y="65519"/>
                  </a:lnTo>
                  <a:lnTo>
                    <a:pt x="711568" y="63182"/>
                  </a:lnTo>
                  <a:lnTo>
                    <a:pt x="693953" y="61404"/>
                  </a:lnTo>
                  <a:lnTo>
                    <a:pt x="664870" y="68300"/>
                  </a:lnTo>
                  <a:lnTo>
                    <a:pt x="642848" y="86918"/>
                  </a:lnTo>
                  <a:lnTo>
                    <a:pt x="628891" y="114122"/>
                  </a:lnTo>
                  <a:lnTo>
                    <a:pt x="624014" y="146786"/>
                  </a:lnTo>
                  <a:lnTo>
                    <a:pt x="627100" y="166954"/>
                  </a:lnTo>
                  <a:lnTo>
                    <a:pt x="635850" y="182702"/>
                  </a:lnTo>
                  <a:lnTo>
                    <a:pt x="649503" y="192951"/>
                  </a:lnTo>
                  <a:lnTo>
                    <a:pt x="667296" y="196608"/>
                  </a:lnTo>
                  <a:lnTo>
                    <a:pt x="682459" y="194221"/>
                  </a:lnTo>
                  <a:lnTo>
                    <a:pt x="693877" y="188836"/>
                  </a:lnTo>
                  <a:lnTo>
                    <a:pt x="701433" y="183083"/>
                  </a:lnTo>
                  <a:lnTo>
                    <a:pt x="702221" y="182333"/>
                  </a:lnTo>
                  <a:lnTo>
                    <a:pt x="705040" y="179641"/>
                  </a:lnTo>
                  <a:lnTo>
                    <a:pt x="702665" y="193916"/>
                  </a:lnTo>
                  <a:lnTo>
                    <a:pt x="717181" y="193916"/>
                  </a:lnTo>
                  <a:lnTo>
                    <a:pt x="719416" y="179641"/>
                  </a:lnTo>
                  <a:lnTo>
                    <a:pt x="735787" y="75679"/>
                  </a:lnTo>
                  <a:lnTo>
                    <a:pt x="736180" y="7325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673500" y="9829434"/>
              <a:ext cx="196646" cy="1688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4012425" y="9815690"/>
            <a:ext cx="803275" cy="238125"/>
            <a:chOff x="4012425" y="9815690"/>
            <a:chExt cx="803275" cy="238125"/>
          </a:xfrm>
        </p:grpSpPr>
        <p:sp>
          <p:nvSpPr>
            <p:cNvPr id="9" name="object 9"/>
            <p:cNvSpPr/>
            <p:nvPr/>
          </p:nvSpPr>
          <p:spPr>
            <a:xfrm>
              <a:off x="4012425" y="9815690"/>
              <a:ext cx="38100" cy="179705"/>
            </a:xfrm>
            <a:custGeom>
              <a:avLst/>
              <a:gdLst/>
              <a:ahLst/>
              <a:cxnLst/>
              <a:rect l="l" t="t" r="r" b="b"/>
              <a:pathLst>
                <a:path w="38100" h="179704">
                  <a:moveTo>
                    <a:pt x="37477" y="0"/>
                  </a:moveTo>
                  <a:lnTo>
                    <a:pt x="0" y="0"/>
                  </a:lnTo>
                  <a:lnTo>
                    <a:pt x="0" y="179641"/>
                  </a:lnTo>
                  <a:lnTo>
                    <a:pt x="37477" y="179641"/>
                  </a:lnTo>
                  <a:lnTo>
                    <a:pt x="374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084764" y="9859056"/>
              <a:ext cx="187909" cy="13628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4303052" y="9859056"/>
              <a:ext cx="124320" cy="19472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448492" y="9859056"/>
              <a:ext cx="109524" cy="13924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582858" y="9825934"/>
              <a:ext cx="232537" cy="17317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458997" y="9490088"/>
            <a:ext cx="677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5">
                <a:solidFill>
                  <a:srgbClr val="FFFFFF"/>
                </a:solidFill>
                <a:latin typeface="Arial"/>
                <a:cs typeface="Arial"/>
              </a:rPr>
              <a:t>Developed</a:t>
            </a:r>
            <a:r>
              <a:rPr dirty="0" sz="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25">
                <a:solidFill>
                  <a:srgbClr val="FFFFFF"/>
                </a:solidFill>
                <a:latin typeface="Arial"/>
                <a:cs typeface="Arial"/>
              </a:rPr>
              <a:t>by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36114" y="4404505"/>
            <a:ext cx="2117367" cy="110205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13712" y="10281602"/>
            <a:ext cx="6350" cy="410845"/>
          </a:xfrm>
          <a:custGeom>
            <a:avLst/>
            <a:gdLst/>
            <a:ahLst/>
            <a:cxnLst/>
            <a:rect l="l" t="t" r="r" b="b"/>
            <a:pathLst>
              <a:path w="6350" h="410845">
                <a:moveTo>
                  <a:pt x="6350" y="0"/>
                </a:moveTo>
                <a:lnTo>
                  <a:pt x="0" y="0"/>
                </a:lnTo>
                <a:lnTo>
                  <a:pt x="0" y="410400"/>
                </a:lnTo>
                <a:lnTo>
                  <a:pt x="6350" y="410400"/>
                </a:lnTo>
                <a:lnTo>
                  <a:pt x="6350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8466353" y="1371511"/>
            <a:ext cx="5753735" cy="36195"/>
            <a:chOff x="8466353" y="1371511"/>
            <a:chExt cx="5753735" cy="36195"/>
          </a:xfrm>
        </p:grpSpPr>
        <p:sp>
          <p:nvSpPr>
            <p:cNvPr id="4" name="object 4"/>
            <p:cNvSpPr/>
            <p:nvPr/>
          </p:nvSpPr>
          <p:spPr>
            <a:xfrm>
              <a:off x="8466353" y="13715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1728805" y="13715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447303" y="9190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47303" y="2545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47303" y="2274684"/>
            <a:ext cx="27724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2405" marR="5080" indent="-18034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" b="1">
                <a:latin typeface="Arial"/>
                <a:cs typeface="Arial"/>
              </a:rPr>
              <a:t>LAUNCHING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35" b="1">
                <a:latin typeface="Arial"/>
                <a:cs typeface="Arial"/>
              </a:rPr>
              <a:t>DESIGN</a:t>
            </a:r>
            <a:r>
              <a:rPr dirty="0" sz="1200" spc="-95" b="1">
                <a:latin typeface="Arial"/>
                <a:cs typeface="Arial"/>
              </a:rPr>
              <a:t> </a:t>
            </a:r>
            <a:r>
              <a:rPr dirty="0" sz="1200" spc="-65" b="1">
                <a:latin typeface="Arial"/>
                <a:cs typeface="Arial"/>
              </a:rPr>
              <a:t>CHALLENGE  </a:t>
            </a:r>
            <a:r>
              <a:rPr dirty="0" sz="1200" spc="-75" b="1">
                <a:latin typeface="Arial"/>
                <a:cs typeface="Arial"/>
              </a:rPr>
              <a:t>AT </a:t>
            </a:r>
            <a:r>
              <a:rPr dirty="0" sz="1200" spc="-25" b="1">
                <a:latin typeface="Arial"/>
                <a:cs typeface="Arial"/>
              </a:rPr>
              <a:t>YOUR</a:t>
            </a:r>
            <a:r>
              <a:rPr dirty="0" sz="1200" spc="-14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SCHOOL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47303" y="2779369"/>
            <a:ext cx="2764155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65785">
              <a:lnSpc>
                <a:spcPct val="100000"/>
              </a:lnSpc>
              <a:spcBef>
                <a:spcPts val="100"/>
              </a:spcBef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Congratulations!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 have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decided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embark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human-centered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help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explore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existing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barriers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students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achieving 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holistic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learning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outcomes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identified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Schools2030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initiative. </a:t>
            </a:r>
            <a:r>
              <a:rPr dirty="0" sz="1000" spc="-80">
                <a:solidFill>
                  <a:srgbClr val="414042"/>
                </a:solidFill>
                <a:latin typeface="Arial"/>
                <a:cs typeface="Arial"/>
              </a:rPr>
              <a:t>By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putting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aside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assumptions,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listening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stakeholders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closely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working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collaboratively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team,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uncover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root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causes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facing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generate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creative</a:t>
            </a:r>
            <a:r>
              <a:rPr dirty="0" sz="1000" spc="-5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solutions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solve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7303" y="4716119"/>
            <a:ext cx="275780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3025">
              <a:lnSpc>
                <a:spcPct val="100000"/>
              </a:lnSpc>
              <a:spcBef>
                <a:spcPts val="100"/>
              </a:spcBef>
            </a:pP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leader,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special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role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play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launching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leading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your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campus. We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wrote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guide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</a:t>
            </a:r>
            <a:endParaRPr sz="10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reflect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prepare 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form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1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team(s),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initiate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needed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more</a:t>
            </a:r>
            <a:r>
              <a:rPr dirty="0" sz="1000" spc="-1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student-centered,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innovative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ready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pitch</a:t>
            </a:r>
            <a:endParaRPr sz="1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Schools2030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initiative.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47303" y="6195669"/>
            <a:ext cx="2804795" cy="2311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5400">
              <a:lnSpc>
                <a:spcPct val="100000"/>
              </a:lnSpc>
              <a:spcBef>
                <a:spcPts val="100"/>
              </a:spcBef>
            </a:pP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challenge, there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ten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phases. 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has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different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tools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activities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need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next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phase.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Educator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Toolkit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serve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team(s)’ 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guide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process.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step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supported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tool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toolkit.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Throughout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toolkit,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beginning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there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introduction</a:t>
            </a:r>
            <a:r>
              <a:rPr dirty="0" sz="1000" spc="9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page</a:t>
            </a:r>
            <a:endParaRPr sz="1000">
              <a:latin typeface="Arial"/>
              <a:cs typeface="Arial"/>
            </a:endParaRPr>
          </a:p>
          <a:p>
            <a:pPr marL="12700" marR="149860">
              <a:lnSpc>
                <a:spcPct val="100000"/>
              </a:lnSpc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context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goals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well 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summaries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tools.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end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each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there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tool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summarize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tool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evaluate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whether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ready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move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reflect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learned.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47303" y="8589619"/>
            <a:ext cx="2799080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See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below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topics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covered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guide. 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reflect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topics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presented here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</a:t>
            </a:r>
            <a:endParaRPr sz="1000">
              <a:latin typeface="Arial"/>
              <a:cs typeface="Arial"/>
            </a:endParaRPr>
          </a:p>
          <a:p>
            <a:pPr marL="12700" marR="40005">
              <a:lnSpc>
                <a:spcPct val="100000"/>
              </a:lnSpc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prepare 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launch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</a:t>
            </a:r>
            <a:r>
              <a:rPr dirty="0" sz="1000" spc="-5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502008" y="2323998"/>
            <a:ext cx="2718435" cy="6966584"/>
          </a:xfrm>
          <a:custGeom>
            <a:avLst/>
            <a:gdLst/>
            <a:ahLst/>
            <a:cxnLst/>
            <a:rect l="l" t="t" r="r" b="b"/>
            <a:pathLst>
              <a:path w="2718434" h="6966584">
                <a:moveTo>
                  <a:pt x="2645994" y="0"/>
                </a:moveTo>
                <a:lnTo>
                  <a:pt x="71996" y="0"/>
                </a:ln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6894004"/>
                </a:lnTo>
                <a:lnTo>
                  <a:pt x="1124" y="6935627"/>
                </a:lnTo>
                <a:lnTo>
                  <a:pt x="8999" y="6957001"/>
                </a:lnTo>
                <a:lnTo>
                  <a:pt x="30373" y="6964875"/>
                </a:lnTo>
                <a:lnTo>
                  <a:pt x="71996" y="6966000"/>
                </a:lnTo>
                <a:lnTo>
                  <a:pt x="2645994" y="6966000"/>
                </a:lnTo>
                <a:lnTo>
                  <a:pt x="2687617" y="6964875"/>
                </a:lnTo>
                <a:lnTo>
                  <a:pt x="2708990" y="6957001"/>
                </a:lnTo>
                <a:lnTo>
                  <a:pt x="2716865" y="6935627"/>
                </a:lnTo>
                <a:lnTo>
                  <a:pt x="2717990" y="6894004"/>
                </a:lnTo>
                <a:lnTo>
                  <a:pt x="2717990" y="71996"/>
                </a:lnTo>
                <a:lnTo>
                  <a:pt x="2716865" y="30373"/>
                </a:lnTo>
                <a:lnTo>
                  <a:pt x="2708990" y="8999"/>
                </a:lnTo>
                <a:lnTo>
                  <a:pt x="2687617" y="1124"/>
                </a:lnTo>
                <a:lnTo>
                  <a:pt x="2645994" y="0"/>
                </a:lnTo>
                <a:close/>
              </a:path>
            </a:pathLst>
          </a:custGeom>
          <a:solidFill>
            <a:srgbClr val="E9F7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1795302" y="2667965"/>
            <a:ext cx="2035175" cy="10033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40" b="1">
                <a:solidFill>
                  <a:srgbClr val="00B3F0"/>
                </a:solidFill>
                <a:latin typeface="Arial"/>
                <a:cs typeface="Arial"/>
              </a:rPr>
              <a:t>BUILDING </a:t>
            </a:r>
            <a:r>
              <a:rPr dirty="0" sz="1000" spc="-60" b="1">
                <a:solidFill>
                  <a:srgbClr val="00B3F0"/>
                </a:solidFill>
                <a:latin typeface="Arial"/>
                <a:cs typeface="Arial"/>
              </a:rPr>
              <a:t>A</a:t>
            </a:r>
            <a:r>
              <a:rPr dirty="0" sz="1000" spc="75" b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50" b="1">
                <a:solidFill>
                  <a:srgbClr val="00B3F0"/>
                </a:solidFill>
                <a:latin typeface="Arial"/>
                <a:cs typeface="Arial"/>
              </a:rPr>
              <a:t>TEAM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role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0650" marR="497205" indent="-107950">
              <a:lnSpc>
                <a:spcPct val="100000"/>
              </a:lnSpc>
              <a:spcBef>
                <a:spcPts val="565"/>
              </a:spcBef>
              <a:buChar char="•"/>
              <a:tabLst>
                <a:tab pos="107950" algn="l"/>
              </a:tabLst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Identifying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5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select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Char char="•"/>
              <a:tabLst>
                <a:tab pos="107950" algn="l"/>
              </a:tabLst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Empowering 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95302" y="3870273"/>
            <a:ext cx="1948180" cy="108394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5" b="1">
                <a:solidFill>
                  <a:srgbClr val="00B3F0"/>
                </a:solidFill>
                <a:latin typeface="Arial"/>
                <a:cs typeface="Arial"/>
              </a:rPr>
              <a:t>MAKING </a:t>
            </a:r>
            <a:r>
              <a:rPr dirty="0" sz="1000" spc="-60" b="1">
                <a:solidFill>
                  <a:srgbClr val="00B3F0"/>
                </a:solidFill>
                <a:latin typeface="Arial"/>
                <a:cs typeface="Arial"/>
              </a:rPr>
              <a:t>A</a:t>
            </a:r>
            <a:r>
              <a:rPr dirty="0" sz="1000" spc="25" b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75" b="1">
                <a:solidFill>
                  <a:srgbClr val="00B3F0"/>
                </a:solidFill>
                <a:latin typeface="Arial"/>
                <a:cs typeface="Arial"/>
              </a:rPr>
              <a:t>PLAN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core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tenets</a:t>
            </a:r>
            <a:endParaRPr sz="1000">
              <a:latin typeface="Arial"/>
              <a:cs typeface="Arial"/>
            </a:endParaRPr>
          </a:p>
          <a:p>
            <a:pPr marL="120650" marR="577215">
              <a:lnSpc>
                <a:spcPct val="100000"/>
              </a:lnSpc>
            </a:pP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</a:t>
            </a: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human-centered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0650" marR="5080" indent="-107950">
              <a:lnSpc>
                <a:spcPct val="100000"/>
              </a:lnSpc>
              <a:spcBef>
                <a:spcPts val="565"/>
              </a:spcBef>
              <a:buChar char="•"/>
              <a:tabLst>
                <a:tab pos="107950" algn="l"/>
              </a:tabLst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Different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models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facilitating 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795302" y="5188915"/>
            <a:ext cx="1726564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31775">
              <a:lnSpc>
                <a:spcPct val="100000"/>
              </a:lnSpc>
              <a:spcBef>
                <a:spcPts val="100"/>
              </a:spcBef>
            </a:pPr>
            <a:r>
              <a:rPr dirty="0" sz="1000" spc="-30" b="1">
                <a:solidFill>
                  <a:srgbClr val="00B3F0"/>
                </a:solidFill>
                <a:latin typeface="Arial"/>
                <a:cs typeface="Arial"/>
              </a:rPr>
              <a:t>LAUNCHING</a:t>
            </a:r>
            <a:r>
              <a:rPr dirty="0" sz="1000" spc="-5" b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110" b="1">
                <a:solidFill>
                  <a:srgbClr val="00B3F0"/>
                </a:solidFill>
                <a:latin typeface="Arial"/>
                <a:cs typeface="Arial"/>
              </a:rPr>
              <a:t>THE</a:t>
            </a:r>
            <a:r>
              <a:rPr dirty="0" sz="1000" spc="-5" b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5" b="1">
                <a:solidFill>
                  <a:srgbClr val="00B3F0"/>
                </a:solidFill>
                <a:latin typeface="Arial"/>
                <a:cs typeface="Arial"/>
              </a:rPr>
              <a:t>DESIGN </a:t>
            </a:r>
            <a:r>
              <a:rPr dirty="0" sz="1000" spc="-20" b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75" b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Preparing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launch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Char char="•"/>
              <a:tabLst>
                <a:tab pos="107950" algn="l"/>
              </a:tabLst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Working with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equity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lens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795302" y="6166815"/>
            <a:ext cx="124968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30" b="1">
                <a:solidFill>
                  <a:srgbClr val="00B3F0"/>
                </a:solidFill>
                <a:latin typeface="Arial"/>
                <a:cs typeface="Arial"/>
              </a:rPr>
              <a:t>DURING </a:t>
            </a:r>
            <a:r>
              <a:rPr dirty="0" sz="1000" spc="-110" b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-45" b="1">
                <a:solidFill>
                  <a:srgbClr val="00B3F0"/>
                </a:solidFill>
                <a:latin typeface="Arial"/>
                <a:cs typeface="Arial"/>
              </a:rPr>
              <a:t>DESIGN  </a:t>
            </a:r>
            <a:r>
              <a:rPr dirty="0" sz="1000" spc="-75" b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795302" y="6696023"/>
            <a:ext cx="2136775" cy="1120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63880">
              <a:lnSpc>
                <a:spcPct val="100000"/>
              </a:lnSpc>
              <a:spcBef>
                <a:spcPts val="100"/>
              </a:spcBef>
            </a:pPr>
            <a:r>
              <a:rPr dirty="0" sz="1000" spc="-35" b="1">
                <a:solidFill>
                  <a:srgbClr val="00B3F0"/>
                </a:solidFill>
                <a:latin typeface="Arial"/>
                <a:cs typeface="Arial"/>
              </a:rPr>
              <a:t>COMPLETING </a:t>
            </a:r>
            <a:r>
              <a:rPr dirty="0" sz="1000" spc="-110" b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-45" b="1">
                <a:solidFill>
                  <a:srgbClr val="00B3F0"/>
                </a:solidFill>
                <a:latin typeface="Arial"/>
                <a:cs typeface="Arial"/>
              </a:rPr>
              <a:t>DESIGN  </a:t>
            </a:r>
            <a:r>
              <a:rPr dirty="0" sz="1000" spc="-75" b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Selecting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to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pitch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570"/>
              </a:spcBef>
              <a:buChar char="•"/>
              <a:tabLst>
                <a:tab pos="107950" algn="l"/>
              </a:tabLst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Pitch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Night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&amp;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Celebration</a:t>
            </a:r>
            <a:endParaRPr sz="1000">
              <a:latin typeface="Arial"/>
              <a:cs typeface="Arial"/>
            </a:endParaRPr>
          </a:p>
          <a:p>
            <a:pPr marL="120650" marR="332105" indent="-107950">
              <a:lnSpc>
                <a:spcPct val="100000"/>
              </a:lnSpc>
              <a:spcBef>
                <a:spcPts val="565"/>
              </a:spcBef>
              <a:buChar char="•"/>
              <a:tabLst>
                <a:tab pos="107950" algn="l"/>
              </a:tabLst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Transitioning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implementation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685"/>
              </a:lnSpc>
            </a:pPr>
            <a:r>
              <a:rPr dirty="0" spc="35"/>
              <a:t>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2021395"/>
            <a:ext cx="15303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20" b="1">
                <a:latin typeface="Arial"/>
                <a:cs typeface="Arial"/>
              </a:rPr>
              <a:t>BUILDING A</a:t>
            </a:r>
            <a:r>
              <a:rPr dirty="0" sz="1200" spc="-140" b="1">
                <a:latin typeface="Arial"/>
                <a:cs typeface="Arial"/>
              </a:rPr>
              <a:t> </a:t>
            </a:r>
            <a:r>
              <a:rPr dirty="0" sz="1200" spc="-15" b="1">
                <a:latin typeface="Arial"/>
                <a:cs typeface="Arial"/>
              </a:rPr>
              <a:t>TEAM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299" y="2271178"/>
            <a:ext cx="5779770" cy="343344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Your Role </a:t>
            </a: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in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204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700" marR="404495">
              <a:lnSpc>
                <a:spcPct val="100000"/>
              </a:lnSpc>
              <a:spcBef>
                <a:spcPts val="570"/>
              </a:spcBef>
            </a:pP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roles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responsibilities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distinct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educators. 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important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recognize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these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differences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leverage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roles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responsibilities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accelerate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Thinking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specific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roles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responsibilities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position 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members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successful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challenge?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reduce their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day-to-day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responsibilities,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arrange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r>
              <a:rPr dirty="0" sz="1000" spc="9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coverage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classroom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leave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campus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shadow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another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attend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workshops,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make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arrangements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interview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students,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parents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stakeholders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provide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convenes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collaborative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work.</a:t>
            </a:r>
            <a:endParaRPr sz="1000">
              <a:latin typeface="Arial"/>
              <a:cs typeface="Arial"/>
            </a:endParaRPr>
          </a:p>
          <a:p>
            <a:pPr marL="12700" marR="12700">
              <a:lnSpc>
                <a:spcPct val="100000"/>
              </a:lnSpc>
              <a:spcBef>
                <a:spcPts val="565"/>
              </a:spcBef>
            </a:pP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aware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lend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10" b="1">
                <a:solidFill>
                  <a:srgbClr val="414042"/>
                </a:solidFill>
                <a:latin typeface="Arial"/>
                <a:cs typeface="Arial"/>
              </a:rPr>
              <a:t>leadership </a:t>
            </a:r>
            <a:r>
              <a:rPr dirty="0" sz="1000" spc="25" b="1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b="1">
                <a:solidFill>
                  <a:srgbClr val="414042"/>
                </a:solidFill>
                <a:latin typeface="Arial"/>
                <a:cs typeface="Arial"/>
              </a:rPr>
              <a:t>decision-making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power to </a:t>
            </a: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15" b="1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5" b="1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test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prototypes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well.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need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arrange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space,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give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1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team(s)</a:t>
            </a:r>
            <a:endParaRPr sz="1000">
              <a:latin typeface="Arial"/>
              <a:cs typeface="Arial"/>
            </a:endParaRPr>
          </a:p>
          <a:p>
            <a:pPr marL="12700" marR="73025">
              <a:lnSpc>
                <a:spcPct val="100000"/>
              </a:lnSpc>
            </a:pP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small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budget for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snacks,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etc.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successfully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test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prototypes.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team(s)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fall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sphere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influence.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aware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needed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test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prototypes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developed.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important 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both </a:t>
            </a:r>
            <a:r>
              <a:rPr dirty="0" sz="1000" spc="25" b="1">
                <a:solidFill>
                  <a:srgbClr val="414042"/>
                </a:solidFill>
                <a:latin typeface="Arial"/>
                <a:cs typeface="Arial"/>
              </a:rPr>
              <a:t>engage </a:t>
            </a: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5" b="1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5" b="1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give </a:t>
            </a:r>
            <a:r>
              <a:rPr dirty="0" sz="1000" spc="-15" b="1">
                <a:solidFill>
                  <a:srgbClr val="414042"/>
                </a:solidFill>
                <a:latin typeface="Arial"/>
                <a:cs typeface="Arial"/>
              </a:rPr>
              <a:t>constructive</a:t>
            </a:r>
            <a:r>
              <a:rPr dirty="0" sz="1000" spc="220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 b="1">
                <a:solidFill>
                  <a:srgbClr val="414042"/>
                </a:solidFill>
                <a:latin typeface="Arial"/>
                <a:cs typeface="Arial"/>
              </a:rPr>
              <a:t>feedback</a:t>
            </a:r>
            <a:endParaRPr sz="1000">
              <a:latin typeface="Arial"/>
              <a:cs typeface="Arial"/>
            </a:endParaRPr>
          </a:p>
          <a:p>
            <a:pPr marL="12700" marR="138430">
              <a:lnSpc>
                <a:spcPct val="100000"/>
              </a:lnSpc>
            </a:pP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every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ask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report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feedback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while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allowing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innovative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continue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without discouraging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them.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Beware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throwing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up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roadblocks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saying </a:t>
            </a:r>
            <a:r>
              <a:rPr dirty="0" sz="1000" spc="80">
                <a:solidFill>
                  <a:srgbClr val="414042"/>
                </a:solidFill>
                <a:latin typeface="Arial"/>
                <a:cs typeface="Arial"/>
              </a:rPr>
              <a:t>“no”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too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early. </a:t>
            </a:r>
            <a:r>
              <a:rPr dirty="0" sz="1000" spc="10" b="1">
                <a:solidFill>
                  <a:srgbClr val="414042"/>
                </a:solidFill>
                <a:latin typeface="Arial"/>
                <a:cs typeface="Arial"/>
              </a:rPr>
              <a:t>Stay </a:t>
            </a:r>
            <a:r>
              <a:rPr dirty="0" sz="1000" spc="-5" b="1">
                <a:solidFill>
                  <a:srgbClr val="414042"/>
                </a:solidFill>
                <a:latin typeface="Arial"/>
                <a:cs typeface="Arial"/>
              </a:rPr>
              <a:t>optimistic </a:t>
            </a: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5" b="1">
                <a:solidFill>
                  <a:srgbClr val="414042"/>
                </a:solidFill>
                <a:latin typeface="Arial"/>
                <a:cs typeface="Arial"/>
              </a:rPr>
              <a:t>possibilities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attitude and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energy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possibilities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likely have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huge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impact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team(s)’ energy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levels.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299" y="5934112"/>
            <a:ext cx="5599430" cy="931544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Your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Educators’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Role </a:t>
            </a: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in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 Challenge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70"/>
              </a:spcBef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unique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roles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responsibilities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educators.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better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positioned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during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than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leader?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stronger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relationships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students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families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terms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thoughts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feelings,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more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easily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able 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test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prototypes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classrooms,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etc.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299" y="7095019"/>
            <a:ext cx="5665470" cy="123634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Do </a:t>
            </a:r>
            <a:r>
              <a:rPr dirty="0" sz="1000" spc="-60" b="1" i="1">
                <a:solidFill>
                  <a:srgbClr val="00B3F0"/>
                </a:solidFill>
                <a:latin typeface="Arial"/>
                <a:cs typeface="Arial"/>
              </a:rPr>
              <a:t>You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Participate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on </a:t>
            </a:r>
            <a:r>
              <a:rPr dirty="0" sz="1000" spc="80" b="1" i="1">
                <a:solidFill>
                  <a:srgbClr val="00B3F0"/>
                </a:solidFill>
                <a:latin typeface="Arial"/>
                <a:cs typeface="Arial"/>
              </a:rPr>
              <a:t>a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-6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70"/>
              </a:spcBef>
            </a:pP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welcome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participate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long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ensure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presence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influence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rest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team(s)’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participation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any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way. 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feel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comfortable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speaking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freely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only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defer 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leadership,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better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endParaRPr sz="1000">
              <a:latin typeface="Arial"/>
              <a:cs typeface="Arial"/>
            </a:endParaRPr>
          </a:p>
          <a:p>
            <a:pPr marL="12700" marR="79375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but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fully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participate.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aware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power 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influence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hard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overcome, especially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certain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(new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teachers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people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less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status)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hierarchal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cultural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contexts.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47303" y="2021395"/>
            <a:ext cx="36544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5" b="1">
                <a:latin typeface="Arial"/>
                <a:cs typeface="Arial"/>
              </a:rPr>
              <a:t>REFLECT </a:t>
            </a:r>
            <a:r>
              <a:rPr dirty="0" sz="1200" spc="40" b="1">
                <a:latin typeface="Arial"/>
                <a:cs typeface="Arial"/>
              </a:rPr>
              <a:t>ON </a:t>
            </a:r>
            <a:r>
              <a:rPr dirty="0" sz="1200" spc="-25" b="1">
                <a:latin typeface="Arial"/>
                <a:cs typeface="Arial"/>
              </a:rPr>
              <a:t>YOUR </a:t>
            </a:r>
            <a:r>
              <a:rPr dirty="0" sz="1200" spc="-90" b="1">
                <a:latin typeface="Arial"/>
                <a:cs typeface="Arial"/>
              </a:rPr>
              <a:t>ROLE </a:t>
            </a:r>
            <a:r>
              <a:rPr dirty="0" sz="1200" spc="-65" b="1">
                <a:latin typeface="Arial"/>
                <a:cs typeface="Arial"/>
              </a:rPr>
              <a:t>AS </a:t>
            </a:r>
            <a:r>
              <a:rPr dirty="0" sz="1200" spc="-20" b="1">
                <a:latin typeface="Arial"/>
                <a:cs typeface="Arial"/>
              </a:rPr>
              <a:t>A SCHOOL</a:t>
            </a:r>
            <a:r>
              <a:rPr dirty="0" sz="1200" spc="-225" b="1">
                <a:latin typeface="Arial"/>
                <a:cs typeface="Arial"/>
              </a:rPr>
              <a:t> </a:t>
            </a:r>
            <a:r>
              <a:rPr dirty="0" sz="1200" spc="-105" b="1">
                <a:latin typeface="Arial"/>
                <a:cs typeface="Arial"/>
              </a:rPr>
              <a:t>LEADER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11" name="object 11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463178" y="2463876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8463178" y="3979418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463178" y="5501792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463178" y="7020750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463178" y="8539721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8565501" y="2563571"/>
            <a:ext cx="444309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assist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successful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685"/>
              </a:lnSpc>
            </a:pPr>
            <a:r>
              <a:rPr dirty="0" spc="35"/>
              <a:t>4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8565501" y="4079062"/>
            <a:ext cx="52819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their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day-to-day</a:t>
            </a:r>
            <a:r>
              <a:rPr dirty="0" sz="1000" spc="1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responsibilities?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65501" y="5601411"/>
            <a:ext cx="460502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ideal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times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schedule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support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teams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work?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65501" y="7120331"/>
            <a:ext cx="47091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advantages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participated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65501" y="8639250"/>
            <a:ext cx="463486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participated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6" name="object 6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47303" y="8110893"/>
            <a:ext cx="577151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Although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difficult, try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hard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empower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explore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new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status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quo.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rely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later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strategize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assess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feasible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viable.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But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beginning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project allow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focus</a:t>
            </a:r>
            <a:endParaRPr sz="1000">
              <a:latin typeface="Arial"/>
              <a:cs typeface="Arial"/>
            </a:endParaRPr>
          </a:p>
          <a:p>
            <a:pPr marL="12700" marR="119380">
              <a:lnSpc>
                <a:spcPct val="100000"/>
              </a:lnSpc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most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desirable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stakeholder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most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likely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going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solve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problem  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needs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even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feasible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viable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its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first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iteration.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7303" y="8980843"/>
            <a:ext cx="54635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hesitant,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encourage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keep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going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solutions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make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real 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measurable</a:t>
            </a: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difference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students.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629699" y="4442104"/>
            <a:ext cx="3420745" cy="3131820"/>
            <a:chOff x="9629699" y="4442104"/>
            <a:chExt cx="3420745" cy="3131820"/>
          </a:xfrm>
        </p:grpSpPr>
        <p:sp>
          <p:nvSpPr>
            <p:cNvPr id="12" name="object 12"/>
            <p:cNvSpPr/>
            <p:nvPr/>
          </p:nvSpPr>
          <p:spPr>
            <a:xfrm>
              <a:off x="9636049" y="4448454"/>
              <a:ext cx="2066925" cy="2066925"/>
            </a:xfrm>
            <a:custGeom>
              <a:avLst/>
              <a:gdLst/>
              <a:ahLst/>
              <a:cxnLst/>
              <a:rect l="l" t="t" r="r" b="b"/>
              <a:pathLst>
                <a:path w="2066925" h="2066925">
                  <a:moveTo>
                    <a:pt x="1033272" y="2066544"/>
                  </a:moveTo>
                  <a:lnTo>
                    <a:pt x="1081912" y="2065419"/>
                  </a:lnTo>
                  <a:lnTo>
                    <a:pt x="1129975" y="2062078"/>
                  </a:lnTo>
                  <a:lnTo>
                    <a:pt x="1177408" y="2056570"/>
                  </a:lnTo>
                  <a:lnTo>
                    <a:pt x="1224164" y="2048946"/>
                  </a:lnTo>
                  <a:lnTo>
                    <a:pt x="1270192" y="2039254"/>
                  </a:lnTo>
                  <a:lnTo>
                    <a:pt x="1315442" y="2027545"/>
                  </a:lnTo>
                  <a:lnTo>
                    <a:pt x="1359866" y="2013867"/>
                  </a:lnTo>
                  <a:lnTo>
                    <a:pt x="1403413" y="1998270"/>
                  </a:lnTo>
                  <a:lnTo>
                    <a:pt x="1446034" y="1980805"/>
                  </a:lnTo>
                  <a:lnTo>
                    <a:pt x="1487679" y="1961521"/>
                  </a:lnTo>
                  <a:lnTo>
                    <a:pt x="1528299" y="1940467"/>
                  </a:lnTo>
                  <a:lnTo>
                    <a:pt x="1567843" y="1917692"/>
                  </a:lnTo>
                  <a:lnTo>
                    <a:pt x="1606263" y="1893248"/>
                  </a:lnTo>
                  <a:lnTo>
                    <a:pt x="1643509" y="1867182"/>
                  </a:lnTo>
                  <a:lnTo>
                    <a:pt x="1679531" y="1839546"/>
                  </a:lnTo>
                  <a:lnTo>
                    <a:pt x="1714279" y="1810387"/>
                  </a:lnTo>
                  <a:lnTo>
                    <a:pt x="1747705" y="1779757"/>
                  </a:lnTo>
                  <a:lnTo>
                    <a:pt x="1779757" y="1747705"/>
                  </a:lnTo>
                  <a:lnTo>
                    <a:pt x="1810387" y="1714279"/>
                  </a:lnTo>
                  <a:lnTo>
                    <a:pt x="1839546" y="1679531"/>
                  </a:lnTo>
                  <a:lnTo>
                    <a:pt x="1867182" y="1643509"/>
                  </a:lnTo>
                  <a:lnTo>
                    <a:pt x="1893248" y="1606263"/>
                  </a:lnTo>
                  <a:lnTo>
                    <a:pt x="1917692" y="1567843"/>
                  </a:lnTo>
                  <a:lnTo>
                    <a:pt x="1940467" y="1528299"/>
                  </a:lnTo>
                  <a:lnTo>
                    <a:pt x="1961521" y="1487679"/>
                  </a:lnTo>
                  <a:lnTo>
                    <a:pt x="1980805" y="1446034"/>
                  </a:lnTo>
                  <a:lnTo>
                    <a:pt x="1998270" y="1403413"/>
                  </a:lnTo>
                  <a:lnTo>
                    <a:pt x="2013867" y="1359866"/>
                  </a:lnTo>
                  <a:lnTo>
                    <a:pt x="2027545" y="1315442"/>
                  </a:lnTo>
                  <a:lnTo>
                    <a:pt x="2039254" y="1270192"/>
                  </a:lnTo>
                  <a:lnTo>
                    <a:pt x="2048946" y="1224164"/>
                  </a:lnTo>
                  <a:lnTo>
                    <a:pt x="2056570" y="1177408"/>
                  </a:lnTo>
                  <a:lnTo>
                    <a:pt x="2062078" y="1129975"/>
                  </a:lnTo>
                  <a:lnTo>
                    <a:pt x="2065419" y="1081912"/>
                  </a:lnTo>
                  <a:lnTo>
                    <a:pt x="2066544" y="1033272"/>
                  </a:lnTo>
                  <a:lnTo>
                    <a:pt x="2065419" y="984631"/>
                  </a:lnTo>
                  <a:lnTo>
                    <a:pt x="2062078" y="936568"/>
                  </a:lnTo>
                  <a:lnTo>
                    <a:pt x="2056570" y="889135"/>
                  </a:lnTo>
                  <a:lnTo>
                    <a:pt x="2048946" y="842379"/>
                  </a:lnTo>
                  <a:lnTo>
                    <a:pt x="2039254" y="796351"/>
                  </a:lnTo>
                  <a:lnTo>
                    <a:pt x="2027545" y="751101"/>
                  </a:lnTo>
                  <a:lnTo>
                    <a:pt x="2013867" y="706677"/>
                  </a:lnTo>
                  <a:lnTo>
                    <a:pt x="1998270" y="663130"/>
                  </a:lnTo>
                  <a:lnTo>
                    <a:pt x="1980805" y="620509"/>
                  </a:lnTo>
                  <a:lnTo>
                    <a:pt x="1961521" y="578864"/>
                  </a:lnTo>
                  <a:lnTo>
                    <a:pt x="1940467" y="538244"/>
                  </a:lnTo>
                  <a:lnTo>
                    <a:pt x="1917692" y="498700"/>
                  </a:lnTo>
                  <a:lnTo>
                    <a:pt x="1893248" y="460280"/>
                  </a:lnTo>
                  <a:lnTo>
                    <a:pt x="1867182" y="423034"/>
                  </a:lnTo>
                  <a:lnTo>
                    <a:pt x="1839546" y="387012"/>
                  </a:lnTo>
                  <a:lnTo>
                    <a:pt x="1810387" y="352264"/>
                  </a:lnTo>
                  <a:lnTo>
                    <a:pt x="1779757" y="318838"/>
                  </a:lnTo>
                  <a:lnTo>
                    <a:pt x="1747705" y="286786"/>
                  </a:lnTo>
                  <a:lnTo>
                    <a:pt x="1714279" y="256156"/>
                  </a:lnTo>
                  <a:lnTo>
                    <a:pt x="1679531" y="226997"/>
                  </a:lnTo>
                  <a:lnTo>
                    <a:pt x="1643509" y="199361"/>
                  </a:lnTo>
                  <a:lnTo>
                    <a:pt x="1606263" y="173295"/>
                  </a:lnTo>
                  <a:lnTo>
                    <a:pt x="1567843" y="148851"/>
                  </a:lnTo>
                  <a:lnTo>
                    <a:pt x="1528299" y="126076"/>
                  </a:lnTo>
                  <a:lnTo>
                    <a:pt x="1487679" y="105022"/>
                  </a:lnTo>
                  <a:lnTo>
                    <a:pt x="1446034" y="85738"/>
                  </a:lnTo>
                  <a:lnTo>
                    <a:pt x="1403413" y="68273"/>
                  </a:lnTo>
                  <a:lnTo>
                    <a:pt x="1359866" y="52676"/>
                  </a:lnTo>
                  <a:lnTo>
                    <a:pt x="1315442" y="38998"/>
                  </a:lnTo>
                  <a:lnTo>
                    <a:pt x="1270192" y="27289"/>
                  </a:lnTo>
                  <a:lnTo>
                    <a:pt x="1224164" y="17597"/>
                  </a:lnTo>
                  <a:lnTo>
                    <a:pt x="1177408" y="9973"/>
                  </a:lnTo>
                  <a:lnTo>
                    <a:pt x="1129975" y="4465"/>
                  </a:lnTo>
                  <a:lnTo>
                    <a:pt x="1081912" y="1124"/>
                  </a:lnTo>
                  <a:lnTo>
                    <a:pt x="1033272" y="0"/>
                  </a:lnTo>
                  <a:lnTo>
                    <a:pt x="984631" y="1124"/>
                  </a:lnTo>
                  <a:lnTo>
                    <a:pt x="936568" y="4465"/>
                  </a:lnTo>
                  <a:lnTo>
                    <a:pt x="889135" y="9973"/>
                  </a:lnTo>
                  <a:lnTo>
                    <a:pt x="842379" y="17597"/>
                  </a:lnTo>
                  <a:lnTo>
                    <a:pt x="796351" y="27289"/>
                  </a:lnTo>
                  <a:lnTo>
                    <a:pt x="751101" y="38998"/>
                  </a:lnTo>
                  <a:lnTo>
                    <a:pt x="706677" y="52676"/>
                  </a:lnTo>
                  <a:lnTo>
                    <a:pt x="663130" y="68273"/>
                  </a:lnTo>
                  <a:lnTo>
                    <a:pt x="620509" y="85738"/>
                  </a:lnTo>
                  <a:lnTo>
                    <a:pt x="578864" y="105022"/>
                  </a:lnTo>
                  <a:lnTo>
                    <a:pt x="538244" y="126076"/>
                  </a:lnTo>
                  <a:lnTo>
                    <a:pt x="498700" y="148851"/>
                  </a:lnTo>
                  <a:lnTo>
                    <a:pt x="460280" y="173295"/>
                  </a:lnTo>
                  <a:lnTo>
                    <a:pt x="423034" y="199361"/>
                  </a:lnTo>
                  <a:lnTo>
                    <a:pt x="387012" y="226997"/>
                  </a:lnTo>
                  <a:lnTo>
                    <a:pt x="352264" y="256156"/>
                  </a:lnTo>
                  <a:lnTo>
                    <a:pt x="318838" y="286786"/>
                  </a:lnTo>
                  <a:lnTo>
                    <a:pt x="286786" y="318838"/>
                  </a:lnTo>
                  <a:lnTo>
                    <a:pt x="256156" y="352264"/>
                  </a:lnTo>
                  <a:lnTo>
                    <a:pt x="226997" y="387012"/>
                  </a:lnTo>
                  <a:lnTo>
                    <a:pt x="199361" y="423034"/>
                  </a:lnTo>
                  <a:lnTo>
                    <a:pt x="173295" y="460280"/>
                  </a:lnTo>
                  <a:lnTo>
                    <a:pt x="148851" y="498700"/>
                  </a:lnTo>
                  <a:lnTo>
                    <a:pt x="126076" y="538244"/>
                  </a:lnTo>
                  <a:lnTo>
                    <a:pt x="105022" y="578864"/>
                  </a:lnTo>
                  <a:lnTo>
                    <a:pt x="85738" y="620509"/>
                  </a:lnTo>
                  <a:lnTo>
                    <a:pt x="68273" y="663130"/>
                  </a:lnTo>
                  <a:lnTo>
                    <a:pt x="52676" y="706677"/>
                  </a:lnTo>
                  <a:lnTo>
                    <a:pt x="38998" y="751101"/>
                  </a:lnTo>
                  <a:lnTo>
                    <a:pt x="27289" y="796351"/>
                  </a:lnTo>
                  <a:lnTo>
                    <a:pt x="17597" y="842379"/>
                  </a:lnTo>
                  <a:lnTo>
                    <a:pt x="9973" y="889135"/>
                  </a:lnTo>
                  <a:lnTo>
                    <a:pt x="4465" y="936568"/>
                  </a:lnTo>
                  <a:lnTo>
                    <a:pt x="1124" y="984631"/>
                  </a:lnTo>
                  <a:lnTo>
                    <a:pt x="0" y="1033272"/>
                  </a:lnTo>
                  <a:lnTo>
                    <a:pt x="1124" y="1081912"/>
                  </a:lnTo>
                  <a:lnTo>
                    <a:pt x="4465" y="1129975"/>
                  </a:lnTo>
                  <a:lnTo>
                    <a:pt x="9973" y="1177408"/>
                  </a:lnTo>
                  <a:lnTo>
                    <a:pt x="17597" y="1224164"/>
                  </a:lnTo>
                  <a:lnTo>
                    <a:pt x="27289" y="1270192"/>
                  </a:lnTo>
                  <a:lnTo>
                    <a:pt x="38998" y="1315442"/>
                  </a:lnTo>
                  <a:lnTo>
                    <a:pt x="52676" y="1359866"/>
                  </a:lnTo>
                  <a:lnTo>
                    <a:pt x="68273" y="1403413"/>
                  </a:lnTo>
                  <a:lnTo>
                    <a:pt x="85738" y="1446034"/>
                  </a:lnTo>
                  <a:lnTo>
                    <a:pt x="105022" y="1487679"/>
                  </a:lnTo>
                  <a:lnTo>
                    <a:pt x="126076" y="1528299"/>
                  </a:lnTo>
                  <a:lnTo>
                    <a:pt x="148851" y="1567843"/>
                  </a:lnTo>
                  <a:lnTo>
                    <a:pt x="173295" y="1606263"/>
                  </a:lnTo>
                  <a:lnTo>
                    <a:pt x="199361" y="1643509"/>
                  </a:lnTo>
                  <a:lnTo>
                    <a:pt x="226997" y="1679531"/>
                  </a:lnTo>
                  <a:lnTo>
                    <a:pt x="256156" y="1714279"/>
                  </a:lnTo>
                  <a:lnTo>
                    <a:pt x="286786" y="1747705"/>
                  </a:lnTo>
                  <a:lnTo>
                    <a:pt x="318838" y="1779757"/>
                  </a:lnTo>
                  <a:lnTo>
                    <a:pt x="352264" y="1810387"/>
                  </a:lnTo>
                  <a:lnTo>
                    <a:pt x="387012" y="1839546"/>
                  </a:lnTo>
                  <a:lnTo>
                    <a:pt x="423034" y="1867182"/>
                  </a:lnTo>
                  <a:lnTo>
                    <a:pt x="460280" y="1893248"/>
                  </a:lnTo>
                  <a:lnTo>
                    <a:pt x="498700" y="1917692"/>
                  </a:lnTo>
                  <a:lnTo>
                    <a:pt x="538244" y="1940467"/>
                  </a:lnTo>
                  <a:lnTo>
                    <a:pt x="578864" y="1961521"/>
                  </a:lnTo>
                  <a:lnTo>
                    <a:pt x="620509" y="1980805"/>
                  </a:lnTo>
                  <a:lnTo>
                    <a:pt x="663130" y="1998270"/>
                  </a:lnTo>
                  <a:lnTo>
                    <a:pt x="706677" y="2013867"/>
                  </a:lnTo>
                  <a:lnTo>
                    <a:pt x="751101" y="2027545"/>
                  </a:lnTo>
                  <a:lnTo>
                    <a:pt x="796351" y="2039254"/>
                  </a:lnTo>
                  <a:lnTo>
                    <a:pt x="842379" y="2048946"/>
                  </a:lnTo>
                  <a:lnTo>
                    <a:pt x="889135" y="2056570"/>
                  </a:lnTo>
                  <a:lnTo>
                    <a:pt x="936568" y="2062078"/>
                  </a:lnTo>
                  <a:lnTo>
                    <a:pt x="984631" y="2065419"/>
                  </a:lnTo>
                  <a:lnTo>
                    <a:pt x="1033272" y="2066544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0977410" y="4448454"/>
              <a:ext cx="2066925" cy="2066925"/>
            </a:xfrm>
            <a:custGeom>
              <a:avLst/>
              <a:gdLst/>
              <a:ahLst/>
              <a:cxnLst/>
              <a:rect l="l" t="t" r="r" b="b"/>
              <a:pathLst>
                <a:path w="2066925" h="2066925">
                  <a:moveTo>
                    <a:pt x="1033272" y="2066544"/>
                  </a:moveTo>
                  <a:lnTo>
                    <a:pt x="1081912" y="2065419"/>
                  </a:lnTo>
                  <a:lnTo>
                    <a:pt x="1129975" y="2062078"/>
                  </a:lnTo>
                  <a:lnTo>
                    <a:pt x="1177408" y="2056570"/>
                  </a:lnTo>
                  <a:lnTo>
                    <a:pt x="1224164" y="2048946"/>
                  </a:lnTo>
                  <a:lnTo>
                    <a:pt x="1270192" y="2039254"/>
                  </a:lnTo>
                  <a:lnTo>
                    <a:pt x="1315442" y="2027545"/>
                  </a:lnTo>
                  <a:lnTo>
                    <a:pt x="1359866" y="2013867"/>
                  </a:lnTo>
                  <a:lnTo>
                    <a:pt x="1403413" y="1998270"/>
                  </a:lnTo>
                  <a:lnTo>
                    <a:pt x="1446034" y="1980805"/>
                  </a:lnTo>
                  <a:lnTo>
                    <a:pt x="1487679" y="1961521"/>
                  </a:lnTo>
                  <a:lnTo>
                    <a:pt x="1528299" y="1940467"/>
                  </a:lnTo>
                  <a:lnTo>
                    <a:pt x="1567843" y="1917692"/>
                  </a:lnTo>
                  <a:lnTo>
                    <a:pt x="1606263" y="1893248"/>
                  </a:lnTo>
                  <a:lnTo>
                    <a:pt x="1643509" y="1867182"/>
                  </a:lnTo>
                  <a:lnTo>
                    <a:pt x="1679531" y="1839546"/>
                  </a:lnTo>
                  <a:lnTo>
                    <a:pt x="1714279" y="1810387"/>
                  </a:lnTo>
                  <a:lnTo>
                    <a:pt x="1747705" y="1779757"/>
                  </a:lnTo>
                  <a:lnTo>
                    <a:pt x="1779757" y="1747705"/>
                  </a:lnTo>
                  <a:lnTo>
                    <a:pt x="1810387" y="1714279"/>
                  </a:lnTo>
                  <a:lnTo>
                    <a:pt x="1839546" y="1679531"/>
                  </a:lnTo>
                  <a:lnTo>
                    <a:pt x="1867182" y="1643509"/>
                  </a:lnTo>
                  <a:lnTo>
                    <a:pt x="1893248" y="1606263"/>
                  </a:lnTo>
                  <a:lnTo>
                    <a:pt x="1917692" y="1567843"/>
                  </a:lnTo>
                  <a:lnTo>
                    <a:pt x="1940467" y="1528299"/>
                  </a:lnTo>
                  <a:lnTo>
                    <a:pt x="1961521" y="1487679"/>
                  </a:lnTo>
                  <a:lnTo>
                    <a:pt x="1980805" y="1446034"/>
                  </a:lnTo>
                  <a:lnTo>
                    <a:pt x="1998270" y="1403413"/>
                  </a:lnTo>
                  <a:lnTo>
                    <a:pt x="2013867" y="1359866"/>
                  </a:lnTo>
                  <a:lnTo>
                    <a:pt x="2027545" y="1315442"/>
                  </a:lnTo>
                  <a:lnTo>
                    <a:pt x="2039254" y="1270192"/>
                  </a:lnTo>
                  <a:lnTo>
                    <a:pt x="2048946" y="1224164"/>
                  </a:lnTo>
                  <a:lnTo>
                    <a:pt x="2056570" y="1177408"/>
                  </a:lnTo>
                  <a:lnTo>
                    <a:pt x="2062078" y="1129975"/>
                  </a:lnTo>
                  <a:lnTo>
                    <a:pt x="2065419" y="1081912"/>
                  </a:lnTo>
                  <a:lnTo>
                    <a:pt x="2066544" y="1033272"/>
                  </a:lnTo>
                  <a:lnTo>
                    <a:pt x="2065419" y="984631"/>
                  </a:lnTo>
                  <a:lnTo>
                    <a:pt x="2062078" y="936568"/>
                  </a:lnTo>
                  <a:lnTo>
                    <a:pt x="2056570" y="889135"/>
                  </a:lnTo>
                  <a:lnTo>
                    <a:pt x="2048946" y="842379"/>
                  </a:lnTo>
                  <a:lnTo>
                    <a:pt x="2039254" y="796351"/>
                  </a:lnTo>
                  <a:lnTo>
                    <a:pt x="2027545" y="751101"/>
                  </a:lnTo>
                  <a:lnTo>
                    <a:pt x="2013867" y="706677"/>
                  </a:lnTo>
                  <a:lnTo>
                    <a:pt x="1998270" y="663130"/>
                  </a:lnTo>
                  <a:lnTo>
                    <a:pt x="1980805" y="620509"/>
                  </a:lnTo>
                  <a:lnTo>
                    <a:pt x="1961521" y="578864"/>
                  </a:lnTo>
                  <a:lnTo>
                    <a:pt x="1940467" y="538244"/>
                  </a:lnTo>
                  <a:lnTo>
                    <a:pt x="1917692" y="498700"/>
                  </a:lnTo>
                  <a:lnTo>
                    <a:pt x="1893248" y="460280"/>
                  </a:lnTo>
                  <a:lnTo>
                    <a:pt x="1867182" y="423034"/>
                  </a:lnTo>
                  <a:lnTo>
                    <a:pt x="1839546" y="387012"/>
                  </a:lnTo>
                  <a:lnTo>
                    <a:pt x="1810387" y="352264"/>
                  </a:lnTo>
                  <a:lnTo>
                    <a:pt x="1779757" y="318838"/>
                  </a:lnTo>
                  <a:lnTo>
                    <a:pt x="1747705" y="286786"/>
                  </a:lnTo>
                  <a:lnTo>
                    <a:pt x="1714279" y="256156"/>
                  </a:lnTo>
                  <a:lnTo>
                    <a:pt x="1679531" y="226997"/>
                  </a:lnTo>
                  <a:lnTo>
                    <a:pt x="1643509" y="199361"/>
                  </a:lnTo>
                  <a:lnTo>
                    <a:pt x="1606263" y="173295"/>
                  </a:lnTo>
                  <a:lnTo>
                    <a:pt x="1567843" y="148851"/>
                  </a:lnTo>
                  <a:lnTo>
                    <a:pt x="1528299" y="126076"/>
                  </a:lnTo>
                  <a:lnTo>
                    <a:pt x="1487679" y="105022"/>
                  </a:lnTo>
                  <a:lnTo>
                    <a:pt x="1446034" y="85738"/>
                  </a:lnTo>
                  <a:lnTo>
                    <a:pt x="1403413" y="68273"/>
                  </a:lnTo>
                  <a:lnTo>
                    <a:pt x="1359866" y="52676"/>
                  </a:lnTo>
                  <a:lnTo>
                    <a:pt x="1315442" y="38998"/>
                  </a:lnTo>
                  <a:lnTo>
                    <a:pt x="1270192" y="27289"/>
                  </a:lnTo>
                  <a:lnTo>
                    <a:pt x="1224164" y="17597"/>
                  </a:lnTo>
                  <a:lnTo>
                    <a:pt x="1177408" y="9973"/>
                  </a:lnTo>
                  <a:lnTo>
                    <a:pt x="1129975" y="4465"/>
                  </a:lnTo>
                  <a:lnTo>
                    <a:pt x="1081912" y="1124"/>
                  </a:lnTo>
                  <a:lnTo>
                    <a:pt x="1033272" y="0"/>
                  </a:lnTo>
                  <a:lnTo>
                    <a:pt x="984631" y="1124"/>
                  </a:lnTo>
                  <a:lnTo>
                    <a:pt x="936568" y="4465"/>
                  </a:lnTo>
                  <a:lnTo>
                    <a:pt x="889135" y="9973"/>
                  </a:lnTo>
                  <a:lnTo>
                    <a:pt x="842379" y="17597"/>
                  </a:lnTo>
                  <a:lnTo>
                    <a:pt x="796351" y="27289"/>
                  </a:lnTo>
                  <a:lnTo>
                    <a:pt x="751101" y="38998"/>
                  </a:lnTo>
                  <a:lnTo>
                    <a:pt x="706677" y="52676"/>
                  </a:lnTo>
                  <a:lnTo>
                    <a:pt x="663130" y="68273"/>
                  </a:lnTo>
                  <a:lnTo>
                    <a:pt x="620509" y="85738"/>
                  </a:lnTo>
                  <a:lnTo>
                    <a:pt x="578864" y="105022"/>
                  </a:lnTo>
                  <a:lnTo>
                    <a:pt x="538244" y="126076"/>
                  </a:lnTo>
                  <a:lnTo>
                    <a:pt x="498700" y="148851"/>
                  </a:lnTo>
                  <a:lnTo>
                    <a:pt x="460280" y="173295"/>
                  </a:lnTo>
                  <a:lnTo>
                    <a:pt x="423034" y="199361"/>
                  </a:lnTo>
                  <a:lnTo>
                    <a:pt x="387012" y="226997"/>
                  </a:lnTo>
                  <a:lnTo>
                    <a:pt x="352264" y="256156"/>
                  </a:lnTo>
                  <a:lnTo>
                    <a:pt x="318838" y="286786"/>
                  </a:lnTo>
                  <a:lnTo>
                    <a:pt x="286786" y="318838"/>
                  </a:lnTo>
                  <a:lnTo>
                    <a:pt x="256156" y="352264"/>
                  </a:lnTo>
                  <a:lnTo>
                    <a:pt x="226997" y="387012"/>
                  </a:lnTo>
                  <a:lnTo>
                    <a:pt x="199361" y="423034"/>
                  </a:lnTo>
                  <a:lnTo>
                    <a:pt x="173295" y="460280"/>
                  </a:lnTo>
                  <a:lnTo>
                    <a:pt x="148851" y="498700"/>
                  </a:lnTo>
                  <a:lnTo>
                    <a:pt x="126076" y="538244"/>
                  </a:lnTo>
                  <a:lnTo>
                    <a:pt x="105022" y="578864"/>
                  </a:lnTo>
                  <a:lnTo>
                    <a:pt x="85738" y="620509"/>
                  </a:lnTo>
                  <a:lnTo>
                    <a:pt x="68273" y="663130"/>
                  </a:lnTo>
                  <a:lnTo>
                    <a:pt x="52676" y="706677"/>
                  </a:lnTo>
                  <a:lnTo>
                    <a:pt x="38998" y="751101"/>
                  </a:lnTo>
                  <a:lnTo>
                    <a:pt x="27289" y="796351"/>
                  </a:lnTo>
                  <a:lnTo>
                    <a:pt x="17597" y="842379"/>
                  </a:lnTo>
                  <a:lnTo>
                    <a:pt x="9973" y="889135"/>
                  </a:lnTo>
                  <a:lnTo>
                    <a:pt x="4465" y="936568"/>
                  </a:lnTo>
                  <a:lnTo>
                    <a:pt x="1124" y="984631"/>
                  </a:lnTo>
                  <a:lnTo>
                    <a:pt x="0" y="1033272"/>
                  </a:lnTo>
                  <a:lnTo>
                    <a:pt x="1124" y="1081912"/>
                  </a:lnTo>
                  <a:lnTo>
                    <a:pt x="4465" y="1129975"/>
                  </a:lnTo>
                  <a:lnTo>
                    <a:pt x="9973" y="1177408"/>
                  </a:lnTo>
                  <a:lnTo>
                    <a:pt x="17597" y="1224164"/>
                  </a:lnTo>
                  <a:lnTo>
                    <a:pt x="27289" y="1270192"/>
                  </a:lnTo>
                  <a:lnTo>
                    <a:pt x="38998" y="1315442"/>
                  </a:lnTo>
                  <a:lnTo>
                    <a:pt x="52676" y="1359866"/>
                  </a:lnTo>
                  <a:lnTo>
                    <a:pt x="68273" y="1403413"/>
                  </a:lnTo>
                  <a:lnTo>
                    <a:pt x="85738" y="1446034"/>
                  </a:lnTo>
                  <a:lnTo>
                    <a:pt x="105022" y="1487679"/>
                  </a:lnTo>
                  <a:lnTo>
                    <a:pt x="126076" y="1528299"/>
                  </a:lnTo>
                  <a:lnTo>
                    <a:pt x="148851" y="1567843"/>
                  </a:lnTo>
                  <a:lnTo>
                    <a:pt x="173295" y="1606263"/>
                  </a:lnTo>
                  <a:lnTo>
                    <a:pt x="199361" y="1643509"/>
                  </a:lnTo>
                  <a:lnTo>
                    <a:pt x="226997" y="1679531"/>
                  </a:lnTo>
                  <a:lnTo>
                    <a:pt x="256156" y="1714279"/>
                  </a:lnTo>
                  <a:lnTo>
                    <a:pt x="286786" y="1747705"/>
                  </a:lnTo>
                  <a:lnTo>
                    <a:pt x="318838" y="1779757"/>
                  </a:lnTo>
                  <a:lnTo>
                    <a:pt x="352264" y="1810387"/>
                  </a:lnTo>
                  <a:lnTo>
                    <a:pt x="387012" y="1839546"/>
                  </a:lnTo>
                  <a:lnTo>
                    <a:pt x="423034" y="1867182"/>
                  </a:lnTo>
                  <a:lnTo>
                    <a:pt x="460280" y="1893248"/>
                  </a:lnTo>
                  <a:lnTo>
                    <a:pt x="498700" y="1917692"/>
                  </a:lnTo>
                  <a:lnTo>
                    <a:pt x="538244" y="1940467"/>
                  </a:lnTo>
                  <a:lnTo>
                    <a:pt x="578864" y="1961521"/>
                  </a:lnTo>
                  <a:lnTo>
                    <a:pt x="620509" y="1980805"/>
                  </a:lnTo>
                  <a:lnTo>
                    <a:pt x="663130" y="1998270"/>
                  </a:lnTo>
                  <a:lnTo>
                    <a:pt x="706677" y="2013867"/>
                  </a:lnTo>
                  <a:lnTo>
                    <a:pt x="751101" y="2027545"/>
                  </a:lnTo>
                  <a:lnTo>
                    <a:pt x="796351" y="2039254"/>
                  </a:lnTo>
                  <a:lnTo>
                    <a:pt x="842379" y="2048946"/>
                  </a:lnTo>
                  <a:lnTo>
                    <a:pt x="889135" y="2056570"/>
                  </a:lnTo>
                  <a:lnTo>
                    <a:pt x="936568" y="2062078"/>
                  </a:lnTo>
                  <a:lnTo>
                    <a:pt x="984631" y="2065419"/>
                  </a:lnTo>
                  <a:lnTo>
                    <a:pt x="1033272" y="2066544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0248049" y="5500776"/>
              <a:ext cx="2066925" cy="2066925"/>
            </a:xfrm>
            <a:custGeom>
              <a:avLst/>
              <a:gdLst/>
              <a:ahLst/>
              <a:cxnLst/>
              <a:rect l="l" t="t" r="r" b="b"/>
              <a:pathLst>
                <a:path w="2066925" h="2066925">
                  <a:moveTo>
                    <a:pt x="1033272" y="2066544"/>
                  </a:moveTo>
                  <a:lnTo>
                    <a:pt x="1081912" y="2065419"/>
                  </a:lnTo>
                  <a:lnTo>
                    <a:pt x="1129975" y="2062078"/>
                  </a:lnTo>
                  <a:lnTo>
                    <a:pt x="1177408" y="2056570"/>
                  </a:lnTo>
                  <a:lnTo>
                    <a:pt x="1224164" y="2048946"/>
                  </a:lnTo>
                  <a:lnTo>
                    <a:pt x="1270192" y="2039254"/>
                  </a:lnTo>
                  <a:lnTo>
                    <a:pt x="1315442" y="2027545"/>
                  </a:lnTo>
                  <a:lnTo>
                    <a:pt x="1359866" y="2013867"/>
                  </a:lnTo>
                  <a:lnTo>
                    <a:pt x="1403413" y="1998270"/>
                  </a:lnTo>
                  <a:lnTo>
                    <a:pt x="1446034" y="1980805"/>
                  </a:lnTo>
                  <a:lnTo>
                    <a:pt x="1487679" y="1961521"/>
                  </a:lnTo>
                  <a:lnTo>
                    <a:pt x="1528299" y="1940467"/>
                  </a:lnTo>
                  <a:lnTo>
                    <a:pt x="1567843" y="1917692"/>
                  </a:lnTo>
                  <a:lnTo>
                    <a:pt x="1606263" y="1893248"/>
                  </a:lnTo>
                  <a:lnTo>
                    <a:pt x="1643509" y="1867182"/>
                  </a:lnTo>
                  <a:lnTo>
                    <a:pt x="1679531" y="1839546"/>
                  </a:lnTo>
                  <a:lnTo>
                    <a:pt x="1714279" y="1810387"/>
                  </a:lnTo>
                  <a:lnTo>
                    <a:pt x="1747705" y="1779757"/>
                  </a:lnTo>
                  <a:lnTo>
                    <a:pt x="1779757" y="1747705"/>
                  </a:lnTo>
                  <a:lnTo>
                    <a:pt x="1810387" y="1714279"/>
                  </a:lnTo>
                  <a:lnTo>
                    <a:pt x="1839546" y="1679531"/>
                  </a:lnTo>
                  <a:lnTo>
                    <a:pt x="1867182" y="1643509"/>
                  </a:lnTo>
                  <a:lnTo>
                    <a:pt x="1893248" y="1606263"/>
                  </a:lnTo>
                  <a:lnTo>
                    <a:pt x="1917692" y="1567843"/>
                  </a:lnTo>
                  <a:lnTo>
                    <a:pt x="1940467" y="1528299"/>
                  </a:lnTo>
                  <a:lnTo>
                    <a:pt x="1961521" y="1487679"/>
                  </a:lnTo>
                  <a:lnTo>
                    <a:pt x="1980805" y="1446034"/>
                  </a:lnTo>
                  <a:lnTo>
                    <a:pt x="1998270" y="1403413"/>
                  </a:lnTo>
                  <a:lnTo>
                    <a:pt x="2013867" y="1359866"/>
                  </a:lnTo>
                  <a:lnTo>
                    <a:pt x="2027545" y="1315442"/>
                  </a:lnTo>
                  <a:lnTo>
                    <a:pt x="2039254" y="1270192"/>
                  </a:lnTo>
                  <a:lnTo>
                    <a:pt x="2048946" y="1224164"/>
                  </a:lnTo>
                  <a:lnTo>
                    <a:pt x="2056570" y="1177408"/>
                  </a:lnTo>
                  <a:lnTo>
                    <a:pt x="2062078" y="1129975"/>
                  </a:lnTo>
                  <a:lnTo>
                    <a:pt x="2065419" y="1081912"/>
                  </a:lnTo>
                  <a:lnTo>
                    <a:pt x="2066544" y="1033272"/>
                  </a:lnTo>
                  <a:lnTo>
                    <a:pt x="2065419" y="984631"/>
                  </a:lnTo>
                  <a:lnTo>
                    <a:pt x="2062078" y="936568"/>
                  </a:lnTo>
                  <a:lnTo>
                    <a:pt x="2056570" y="889135"/>
                  </a:lnTo>
                  <a:lnTo>
                    <a:pt x="2048946" y="842379"/>
                  </a:lnTo>
                  <a:lnTo>
                    <a:pt x="2039254" y="796351"/>
                  </a:lnTo>
                  <a:lnTo>
                    <a:pt x="2027545" y="751101"/>
                  </a:lnTo>
                  <a:lnTo>
                    <a:pt x="2013867" y="706677"/>
                  </a:lnTo>
                  <a:lnTo>
                    <a:pt x="1998270" y="663130"/>
                  </a:lnTo>
                  <a:lnTo>
                    <a:pt x="1980805" y="620509"/>
                  </a:lnTo>
                  <a:lnTo>
                    <a:pt x="1961521" y="578864"/>
                  </a:lnTo>
                  <a:lnTo>
                    <a:pt x="1940467" y="538244"/>
                  </a:lnTo>
                  <a:lnTo>
                    <a:pt x="1917692" y="498700"/>
                  </a:lnTo>
                  <a:lnTo>
                    <a:pt x="1893248" y="460280"/>
                  </a:lnTo>
                  <a:lnTo>
                    <a:pt x="1867182" y="423034"/>
                  </a:lnTo>
                  <a:lnTo>
                    <a:pt x="1839546" y="387012"/>
                  </a:lnTo>
                  <a:lnTo>
                    <a:pt x="1810387" y="352264"/>
                  </a:lnTo>
                  <a:lnTo>
                    <a:pt x="1779757" y="318838"/>
                  </a:lnTo>
                  <a:lnTo>
                    <a:pt x="1747705" y="286786"/>
                  </a:lnTo>
                  <a:lnTo>
                    <a:pt x="1714279" y="256156"/>
                  </a:lnTo>
                  <a:lnTo>
                    <a:pt x="1679531" y="226997"/>
                  </a:lnTo>
                  <a:lnTo>
                    <a:pt x="1643509" y="199361"/>
                  </a:lnTo>
                  <a:lnTo>
                    <a:pt x="1606263" y="173295"/>
                  </a:lnTo>
                  <a:lnTo>
                    <a:pt x="1567843" y="148851"/>
                  </a:lnTo>
                  <a:lnTo>
                    <a:pt x="1528299" y="126076"/>
                  </a:lnTo>
                  <a:lnTo>
                    <a:pt x="1487679" y="105022"/>
                  </a:lnTo>
                  <a:lnTo>
                    <a:pt x="1446034" y="85738"/>
                  </a:lnTo>
                  <a:lnTo>
                    <a:pt x="1403413" y="68273"/>
                  </a:lnTo>
                  <a:lnTo>
                    <a:pt x="1359866" y="52676"/>
                  </a:lnTo>
                  <a:lnTo>
                    <a:pt x="1315442" y="38998"/>
                  </a:lnTo>
                  <a:lnTo>
                    <a:pt x="1270192" y="27289"/>
                  </a:lnTo>
                  <a:lnTo>
                    <a:pt x="1224164" y="17597"/>
                  </a:lnTo>
                  <a:lnTo>
                    <a:pt x="1177408" y="9973"/>
                  </a:lnTo>
                  <a:lnTo>
                    <a:pt x="1129975" y="4465"/>
                  </a:lnTo>
                  <a:lnTo>
                    <a:pt x="1081912" y="1124"/>
                  </a:lnTo>
                  <a:lnTo>
                    <a:pt x="1033272" y="0"/>
                  </a:lnTo>
                  <a:lnTo>
                    <a:pt x="984631" y="1124"/>
                  </a:lnTo>
                  <a:lnTo>
                    <a:pt x="936568" y="4465"/>
                  </a:lnTo>
                  <a:lnTo>
                    <a:pt x="889135" y="9973"/>
                  </a:lnTo>
                  <a:lnTo>
                    <a:pt x="842379" y="17597"/>
                  </a:lnTo>
                  <a:lnTo>
                    <a:pt x="796351" y="27289"/>
                  </a:lnTo>
                  <a:lnTo>
                    <a:pt x="751101" y="38998"/>
                  </a:lnTo>
                  <a:lnTo>
                    <a:pt x="706677" y="52676"/>
                  </a:lnTo>
                  <a:lnTo>
                    <a:pt x="663130" y="68273"/>
                  </a:lnTo>
                  <a:lnTo>
                    <a:pt x="620509" y="85738"/>
                  </a:lnTo>
                  <a:lnTo>
                    <a:pt x="578864" y="105022"/>
                  </a:lnTo>
                  <a:lnTo>
                    <a:pt x="538244" y="126076"/>
                  </a:lnTo>
                  <a:lnTo>
                    <a:pt x="498700" y="148851"/>
                  </a:lnTo>
                  <a:lnTo>
                    <a:pt x="460280" y="173295"/>
                  </a:lnTo>
                  <a:lnTo>
                    <a:pt x="423034" y="199361"/>
                  </a:lnTo>
                  <a:lnTo>
                    <a:pt x="387012" y="226997"/>
                  </a:lnTo>
                  <a:lnTo>
                    <a:pt x="352264" y="256156"/>
                  </a:lnTo>
                  <a:lnTo>
                    <a:pt x="318838" y="286786"/>
                  </a:lnTo>
                  <a:lnTo>
                    <a:pt x="286786" y="318838"/>
                  </a:lnTo>
                  <a:lnTo>
                    <a:pt x="256156" y="352264"/>
                  </a:lnTo>
                  <a:lnTo>
                    <a:pt x="226997" y="387012"/>
                  </a:lnTo>
                  <a:lnTo>
                    <a:pt x="199361" y="423034"/>
                  </a:lnTo>
                  <a:lnTo>
                    <a:pt x="173295" y="460280"/>
                  </a:lnTo>
                  <a:lnTo>
                    <a:pt x="148851" y="498700"/>
                  </a:lnTo>
                  <a:lnTo>
                    <a:pt x="126076" y="538244"/>
                  </a:lnTo>
                  <a:lnTo>
                    <a:pt x="105022" y="578864"/>
                  </a:lnTo>
                  <a:lnTo>
                    <a:pt x="85738" y="620509"/>
                  </a:lnTo>
                  <a:lnTo>
                    <a:pt x="68273" y="663130"/>
                  </a:lnTo>
                  <a:lnTo>
                    <a:pt x="52676" y="706677"/>
                  </a:lnTo>
                  <a:lnTo>
                    <a:pt x="38998" y="751101"/>
                  </a:lnTo>
                  <a:lnTo>
                    <a:pt x="27289" y="796351"/>
                  </a:lnTo>
                  <a:lnTo>
                    <a:pt x="17597" y="842379"/>
                  </a:lnTo>
                  <a:lnTo>
                    <a:pt x="9973" y="889135"/>
                  </a:lnTo>
                  <a:lnTo>
                    <a:pt x="4465" y="936568"/>
                  </a:lnTo>
                  <a:lnTo>
                    <a:pt x="1124" y="984631"/>
                  </a:lnTo>
                  <a:lnTo>
                    <a:pt x="0" y="1033272"/>
                  </a:lnTo>
                  <a:lnTo>
                    <a:pt x="1124" y="1081912"/>
                  </a:lnTo>
                  <a:lnTo>
                    <a:pt x="4465" y="1129975"/>
                  </a:lnTo>
                  <a:lnTo>
                    <a:pt x="9973" y="1177408"/>
                  </a:lnTo>
                  <a:lnTo>
                    <a:pt x="17597" y="1224164"/>
                  </a:lnTo>
                  <a:lnTo>
                    <a:pt x="27289" y="1270192"/>
                  </a:lnTo>
                  <a:lnTo>
                    <a:pt x="38998" y="1315442"/>
                  </a:lnTo>
                  <a:lnTo>
                    <a:pt x="52676" y="1359866"/>
                  </a:lnTo>
                  <a:lnTo>
                    <a:pt x="68273" y="1403413"/>
                  </a:lnTo>
                  <a:lnTo>
                    <a:pt x="85738" y="1446034"/>
                  </a:lnTo>
                  <a:lnTo>
                    <a:pt x="105022" y="1487679"/>
                  </a:lnTo>
                  <a:lnTo>
                    <a:pt x="126076" y="1528299"/>
                  </a:lnTo>
                  <a:lnTo>
                    <a:pt x="148851" y="1567843"/>
                  </a:lnTo>
                  <a:lnTo>
                    <a:pt x="173295" y="1606263"/>
                  </a:lnTo>
                  <a:lnTo>
                    <a:pt x="199361" y="1643509"/>
                  </a:lnTo>
                  <a:lnTo>
                    <a:pt x="226997" y="1679531"/>
                  </a:lnTo>
                  <a:lnTo>
                    <a:pt x="256156" y="1714279"/>
                  </a:lnTo>
                  <a:lnTo>
                    <a:pt x="286786" y="1747705"/>
                  </a:lnTo>
                  <a:lnTo>
                    <a:pt x="318838" y="1779757"/>
                  </a:lnTo>
                  <a:lnTo>
                    <a:pt x="352264" y="1810387"/>
                  </a:lnTo>
                  <a:lnTo>
                    <a:pt x="387012" y="1839546"/>
                  </a:lnTo>
                  <a:lnTo>
                    <a:pt x="423034" y="1867182"/>
                  </a:lnTo>
                  <a:lnTo>
                    <a:pt x="460280" y="1893248"/>
                  </a:lnTo>
                  <a:lnTo>
                    <a:pt x="498700" y="1917692"/>
                  </a:lnTo>
                  <a:lnTo>
                    <a:pt x="538244" y="1940467"/>
                  </a:lnTo>
                  <a:lnTo>
                    <a:pt x="578864" y="1961521"/>
                  </a:lnTo>
                  <a:lnTo>
                    <a:pt x="620509" y="1980805"/>
                  </a:lnTo>
                  <a:lnTo>
                    <a:pt x="663130" y="1998270"/>
                  </a:lnTo>
                  <a:lnTo>
                    <a:pt x="706677" y="2013867"/>
                  </a:lnTo>
                  <a:lnTo>
                    <a:pt x="751101" y="2027545"/>
                  </a:lnTo>
                  <a:lnTo>
                    <a:pt x="796351" y="2039254"/>
                  </a:lnTo>
                  <a:lnTo>
                    <a:pt x="842379" y="2048946"/>
                  </a:lnTo>
                  <a:lnTo>
                    <a:pt x="889135" y="2056570"/>
                  </a:lnTo>
                  <a:lnTo>
                    <a:pt x="936568" y="2062078"/>
                  </a:lnTo>
                  <a:lnTo>
                    <a:pt x="984631" y="2065419"/>
                  </a:lnTo>
                  <a:lnTo>
                    <a:pt x="1033272" y="2066544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10057650" y="5213502"/>
            <a:ext cx="6445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5" b="1">
                <a:solidFill>
                  <a:srgbClr val="414042"/>
                </a:solidFill>
                <a:latin typeface="Arial"/>
                <a:cs typeface="Arial"/>
              </a:rPr>
              <a:t>FEASIBLE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048146" y="5213502"/>
            <a:ext cx="5124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95" b="1">
                <a:solidFill>
                  <a:srgbClr val="414042"/>
                </a:solidFill>
                <a:latin typeface="Arial"/>
                <a:cs typeface="Arial"/>
              </a:rPr>
              <a:t>VIABLE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898899" y="6735521"/>
            <a:ext cx="7651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25" b="1">
                <a:solidFill>
                  <a:srgbClr val="414042"/>
                </a:solidFill>
                <a:latin typeface="Arial"/>
                <a:cs typeface="Arial"/>
              </a:rPr>
              <a:t>DESIRABLE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224500" y="5672950"/>
            <a:ext cx="230987" cy="2259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893649" y="2020684"/>
            <a:ext cx="14249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45" b="1">
                <a:latin typeface="Arial"/>
                <a:cs typeface="Arial"/>
              </a:rPr>
              <a:t>MAKING</a:t>
            </a:r>
            <a:r>
              <a:rPr dirty="0" sz="1200" spc="-17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55" b="1">
                <a:latin typeface="Arial"/>
                <a:cs typeface="Arial"/>
              </a:rPr>
              <a:t>PLAN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46353" y="10290751"/>
            <a:ext cx="7302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6</a:t>
            </a:r>
            <a:endParaRPr sz="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094587" y="10290751"/>
            <a:ext cx="7302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7</a:t>
            </a:r>
            <a:endParaRPr sz="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3649" y="2306548"/>
            <a:ext cx="5768340" cy="7073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Identifying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Who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 </a:t>
            </a: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Select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for </a:t>
            </a: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this</a:t>
            </a:r>
            <a:r>
              <a:rPr dirty="0" sz="1000" spc="114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10" b="1" i="1">
                <a:solidFill>
                  <a:srgbClr val="00B3F0"/>
                </a:solidFill>
                <a:latin typeface="Arial"/>
                <a:cs typeface="Arial"/>
              </a:rPr>
              <a:t>Work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initiate </a:t>
            </a:r>
            <a:r>
              <a:rPr dirty="0" sz="1000" spc="-20" b="1">
                <a:solidFill>
                  <a:srgbClr val="414042"/>
                </a:solidFill>
                <a:latin typeface="Arial"/>
                <a:cs typeface="Arial"/>
              </a:rPr>
              <a:t>one </a:t>
            </a: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two </a:t>
            </a:r>
            <a:r>
              <a:rPr dirty="0" sz="1000" spc="-15" b="1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5" b="1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four to </a:t>
            </a:r>
            <a:r>
              <a:rPr dirty="0" sz="1000" spc="-45" b="1">
                <a:solidFill>
                  <a:srgbClr val="414042"/>
                </a:solidFill>
                <a:latin typeface="Arial"/>
                <a:cs typeface="Arial"/>
              </a:rPr>
              <a:t>six </a:t>
            </a: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participants.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made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up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who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teach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same 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grade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level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similar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grade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levels.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93649" y="3095980"/>
            <a:ext cx="5755640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identify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how many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initiate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which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grade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levels,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begin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would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like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invite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participate.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Spend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working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identify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best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suited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participating.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individuals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engage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projects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require extra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effort.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who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open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new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excited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try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new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things.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 who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good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listening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value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people’s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perspective.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who  match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Mindsets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listed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below.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3649" y="4270730"/>
            <a:ext cx="568261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identifying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with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diversity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backgrounds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men,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women,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grew</a:t>
            </a:r>
            <a:r>
              <a:rPr dirty="0" sz="1000" spc="-1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up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grew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up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elsewhere,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new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teacher,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experienced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teacher, etc.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projects,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helpful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variety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backgrounds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perspectives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1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push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question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assumptions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status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quo.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93649" y="4988280"/>
            <a:ext cx="544385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Below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mindsets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helpful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engaging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15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challenge.</a:t>
            </a:r>
            <a:endParaRPr sz="1000">
              <a:latin typeface="Arial"/>
              <a:cs typeface="Arial"/>
            </a:endParaRPr>
          </a:p>
          <a:p>
            <a:pPr marL="12700" marR="896619">
              <a:lnSpc>
                <a:spcPct val="100000"/>
              </a:lnSpc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Take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look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reflect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which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members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staff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embody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these</a:t>
            </a:r>
            <a:r>
              <a:rPr dirty="0" sz="1000" spc="-1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mindsets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day-to-day</a:t>
            </a:r>
            <a:r>
              <a:rPr dirty="0" sz="1000" spc="-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basis.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93649" y="5669889"/>
            <a:ext cx="5507990" cy="379222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Mindsets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of</a:t>
            </a:r>
            <a:r>
              <a:rPr dirty="0" sz="1000" spc="5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understand the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context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Look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carefully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understand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potential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problems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opportunities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Stay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optimistic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solve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9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problem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4"/>
              </a:spcBef>
              <a:buChar char="•"/>
              <a:tabLst>
                <a:tab pos="107950" algn="l"/>
              </a:tabLst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Hold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back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solving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problem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until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right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inspired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by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people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active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listening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source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creative</a:t>
            </a:r>
            <a:r>
              <a:rPr dirty="0" sz="1000" spc="-114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inspiration</a:t>
            </a:r>
            <a:endParaRPr sz="1000">
              <a:latin typeface="Arial"/>
              <a:cs typeface="Arial"/>
            </a:endParaRPr>
          </a:p>
          <a:p>
            <a:pPr marL="102235" indent="-90170">
              <a:lnSpc>
                <a:spcPct val="100000"/>
              </a:lnSpc>
              <a:spcBef>
                <a:spcPts val="285"/>
              </a:spcBef>
              <a:buChar char="•"/>
              <a:tabLst>
                <a:tab pos="102870" algn="l"/>
              </a:tabLst>
            </a:pPr>
            <a:r>
              <a:rPr dirty="0" sz="1000" spc="-55">
                <a:solidFill>
                  <a:srgbClr val="414042"/>
                </a:solidFill>
                <a:latin typeface="Arial"/>
                <a:cs typeface="Arial"/>
              </a:rPr>
              <a:t>Put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aside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biases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assumptions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about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what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you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think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problem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5">
                <a:solidFill>
                  <a:srgbClr val="414042"/>
                </a:solidFill>
                <a:latin typeface="Arial"/>
                <a:cs typeface="Arial"/>
              </a:rPr>
              <a:t>is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-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listen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stakeholder.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Seek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new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perspectives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old</a:t>
            </a:r>
            <a:r>
              <a:rPr dirty="0" sz="1000" spc="9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problems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See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opportunities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constraints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4"/>
              </a:spcBef>
              <a:buChar char="•"/>
              <a:tabLst>
                <a:tab pos="107950" algn="l"/>
              </a:tabLst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comfortable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navigating contradictory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information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Many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lead to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good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Defer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judgment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criticism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until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right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generation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evaluating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Brainstorming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collaborative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activity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4"/>
              </a:spcBef>
              <a:buChar char="•"/>
              <a:tabLst>
                <a:tab pos="107950" algn="l"/>
              </a:tabLst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Allow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yourself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think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wild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Prototype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early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often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</a:t>
            </a:r>
            <a:r>
              <a:rPr dirty="0" sz="1000" spc="-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Start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small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make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big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changes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Show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don’t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tell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Many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cycles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prototyping are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necessary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4"/>
              </a:spcBef>
              <a:buChar char="•"/>
              <a:tabLst>
                <a:tab pos="107950" algn="l"/>
              </a:tabLst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Feedback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gift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improve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447303" y="2020684"/>
            <a:ext cx="15303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20" b="1">
                <a:latin typeface="Arial"/>
                <a:cs typeface="Arial"/>
              </a:rPr>
              <a:t>BUILDING A</a:t>
            </a:r>
            <a:r>
              <a:rPr dirty="0" sz="1200" spc="-140" b="1">
                <a:latin typeface="Arial"/>
                <a:cs typeface="Arial"/>
              </a:rPr>
              <a:t> </a:t>
            </a:r>
            <a:r>
              <a:rPr dirty="0" sz="1200" spc="-15" b="1">
                <a:latin typeface="Arial"/>
                <a:cs typeface="Arial"/>
              </a:rPr>
              <a:t>TEAM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47303" y="2306548"/>
            <a:ext cx="5752465" cy="172910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Empowering </a:t>
            </a: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Your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1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Team(s)</a:t>
            </a:r>
            <a:endParaRPr sz="1000">
              <a:latin typeface="Arial"/>
              <a:cs typeface="Arial"/>
            </a:endParaRPr>
          </a:p>
          <a:p>
            <a:pPr marL="12700" marR="282575">
              <a:lnSpc>
                <a:spcPct val="100000"/>
              </a:lnSpc>
              <a:spcBef>
                <a:spcPts val="285"/>
              </a:spcBef>
            </a:pP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ideas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develop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feel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like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feasible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first. 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help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understand how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implement their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way 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feasible,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desirable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viable.</a:t>
            </a:r>
            <a:endParaRPr sz="1000">
              <a:latin typeface="Arial"/>
              <a:cs typeface="Arial"/>
            </a:endParaRPr>
          </a:p>
          <a:p>
            <a:pPr marL="120650" marR="57150" indent="-107950">
              <a:lnSpc>
                <a:spcPct val="100000"/>
              </a:lnSpc>
              <a:spcBef>
                <a:spcPts val="284"/>
              </a:spcBef>
              <a:buFont typeface="Arial"/>
              <a:buChar char="•"/>
              <a:tabLst>
                <a:tab pos="120650" algn="l"/>
              </a:tabLst>
            </a:pP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Feasible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means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given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constraints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context,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able 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implement 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idea.</a:t>
            </a:r>
            <a:endParaRPr sz="1000">
              <a:latin typeface="Arial"/>
              <a:cs typeface="Arial"/>
            </a:endParaRPr>
          </a:p>
          <a:p>
            <a:pPr marL="120650" marR="36195" indent="-10795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20650" algn="l"/>
              </a:tabLst>
            </a:pP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Desirable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means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creates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solves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real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need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stakeholders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serving.</a:t>
            </a:r>
            <a:endParaRPr sz="1000">
              <a:latin typeface="Arial"/>
              <a:cs typeface="Arial"/>
            </a:endParaRPr>
          </a:p>
          <a:p>
            <a:pPr marL="120650" marR="5080" indent="-107950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107950" algn="l"/>
              </a:tabLst>
            </a:pP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Viable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means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funding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able to be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implemented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sustained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years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come.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2020684"/>
            <a:ext cx="14249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45" b="1">
                <a:latin typeface="Arial"/>
                <a:cs typeface="Arial"/>
              </a:rPr>
              <a:t>MAKING</a:t>
            </a:r>
            <a:r>
              <a:rPr dirty="0" sz="1200" spc="-17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55" b="1">
                <a:latin typeface="Arial"/>
                <a:cs typeface="Arial"/>
              </a:rPr>
              <a:t>PLAN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299" y="2306548"/>
            <a:ext cx="5736590" cy="10121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Core </a:t>
            </a:r>
            <a:r>
              <a:rPr dirty="0" sz="1000" spc="-50" b="1" i="1">
                <a:solidFill>
                  <a:srgbClr val="00B3F0"/>
                </a:solidFill>
                <a:latin typeface="Arial"/>
                <a:cs typeface="Arial"/>
              </a:rPr>
              <a:t>Tenets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of </a:t>
            </a:r>
            <a:r>
              <a:rPr dirty="0" sz="1000" spc="80" b="1" i="1">
                <a:solidFill>
                  <a:srgbClr val="00B3F0"/>
                </a:solidFill>
                <a:latin typeface="Arial"/>
                <a:cs typeface="Arial"/>
              </a:rPr>
              <a:t>a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Human-Centered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13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human-centered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first-hand understanding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human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needs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behaviors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related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problem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solving,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followed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by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decision-making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based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understanding. It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relies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heavily 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collaboration from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team,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participation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potential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end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users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stakeholders,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willingness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solution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through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iterative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cycles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learning,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focus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action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planning.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299" y="3400780"/>
            <a:ext cx="5583555" cy="1388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17170">
              <a:lnSpc>
                <a:spcPct val="100000"/>
              </a:lnSpc>
              <a:spcBef>
                <a:spcPts val="100"/>
              </a:spcBef>
            </a:pP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preserve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integrity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human-centered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process,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requesting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following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components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challenge:</a:t>
            </a:r>
            <a:endParaRPr sz="1000">
              <a:latin typeface="Arial"/>
              <a:cs typeface="Arial"/>
            </a:endParaRPr>
          </a:p>
          <a:p>
            <a:pPr marL="120650" marR="5080" indent="-1079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Engaging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stakeholders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one-on-one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interviews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deeply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understand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perspectives,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needs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motivations.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Working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collaboratively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Generating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many 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before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selecting one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move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forward.</a:t>
            </a:r>
            <a:endParaRPr sz="1000">
              <a:latin typeface="Arial"/>
              <a:cs typeface="Arial"/>
            </a:endParaRPr>
          </a:p>
          <a:p>
            <a:pPr marL="120650" marR="20955" indent="-1079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Trying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small-scale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prototype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test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assumptions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before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committing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implementing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idea.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299" y="4871694"/>
            <a:ext cx="566991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are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able 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fully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steps,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maximizing 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innovation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potential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conducting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challenge.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skip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any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steps,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compromising 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potential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create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truly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student-centered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solution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helps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increase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students’ holistic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learning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outcomes.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299" y="5777712"/>
            <a:ext cx="5615940" cy="127254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Mapping </a:t>
            </a:r>
            <a:r>
              <a:rPr dirty="0" sz="1000" spc="10" b="1" i="1">
                <a:solidFill>
                  <a:srgbClr val="00B3F0"/>
                </a:solidFill>
                <a:latin typeface="Arial"/>
                <a:cs typeface="Arial"/>
              </a:rPr>
              <a:t>Out </a:t>
            </a: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Your </a:t>
            </a: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Team(s)’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114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Challenge</a:t>
            </a:r>
            <a:endParaRPr sz="1000">
              <a:latin typeface="Arial"/>
              <a:cs typeface="Arial"/>
            </a:endParaRPr>
          </a:p>
          <a:p>
            <a:pPr marL="12700" marR="241300">
              <a:lnSpc>
                <a:spcPct val="100000"/>
              </a:lnSpc>
              <a:spcBef>
                <a:spcPts val="285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understand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every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has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different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constraints in terms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educators’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ability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classrooms,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ability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travel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campuses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budget  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cover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expenses.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850"/>
              </a:spcBef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Start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reflection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tool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(on 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following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page)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please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determine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which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four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options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explained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following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pages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most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appropriate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region.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8" name="object 8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8447303" y="2021395"/>
            <a:ext cx="2239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5" b="1">
                <a:latin typeface="Arial"/>
                <a:cs typeface="Arial"/>
              </a:rPr>
              <a:t>REFLECT </a:t>
            </a:r>
            <a:r>
              <a:rPr dirty="0" sz="1200" spc="40" b="1">
                <a:latin typeface="Arial"/>
                <a:cs typeface="Arial"/>
              </a:rPr>
              <a:t>ON </a:t>
            </a:r>
            <a:r>
              <a:rPr dirty="0" sz="1200" spc="-25" b="1">
                <a:latin typeface="Arial"/>
                <a:cs typeface="Arial"/>
              </a:rPr>
              <a:t>YOUR</a:t>
            </a:r>
            <a:r>
              <a:rPr dirty="0" sz="1200" spc="-9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SCHOOL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463178" y="2400376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463178" y="3915918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463178" y="5438292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463178" y="6957250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463178" y="8476221"/>
            <a:ext cx="5753735" cy="1414780"/>
          </a:xfrm>
          <a:custGeom>
            <a:avLst/>
            <a:gdLst/>
            <a:ahLst/>
            <a:cxnLst/>
            <a:rect l="l" t="t" r="r" b="b"/>
            <a:pathLst>
              <a:path w="5753734" h="1414779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349336"/>
                </a:lnTo>
                <a:lnTo>
                  <a:pt x="1013" y="1386840"/>
                </a:lnTo>
                <a:lnTo>
                  <a:pt x="8108" y="1406099"/>
                </a:lnTo>
                <a:lnTo>
                  <a:pt x="27367" y="1413194"/>
                </a:lnTo>
                <a:lnTo>
                  <a:pt x="64871" y="1414208"/>
                </a:lnTo>
                <a:lnTo>
                  <a:pt x="5688774" y="1414208"/>
                </a:lnTo>
                <a:lnTo>
                  <a:pt x="5726278" y="1413194"/>
                </a:lnTo>
                <a:lnTo>
                  <a:pt x="5745537" y="1406099"/>
                </a:lnTo>
                <a:lnTo>
                  <a:pt x="5752632" y="1386840"/>
                </a:lnTo>
                <a:lnTo>
                  <a:pt x="5753646" y="134933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8565501" y="2500071"/>
            <a:ext cx="433832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would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like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participate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46353" y="10290751"/>
            <a:ext cx="7302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8</a:t>
            </a:r>
            <a:endParaRPr sz="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094587" y="10290751"/>
            <a:ext cx="7302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9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65501" y="4015562"/>
            <a:ext cx="306324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mindsets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these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people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represent?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65501" y="5537911"/>
            <a:ext cx="4110354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strengths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aid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team?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65501" y="7056831"/>
            <a:ext cx="448818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challenges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face?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565501" y="8575750"/>
            <a:ext cx="528574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members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community (outside your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school)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participate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challenge?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3" name="object 3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87299" y="2020684"/>
            <a:ext cx="34163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" b="1">
                <a:latin typeface="Arial"/>
                <a:cs typeface="Arial"/>
              </a:rPr>
              <a:t>OPTIONS </a:t>
            </a:r>
            <a:r>
              <a:rPr dirty="0" sz="1200" spc="-55" b="1">
                <a:latin typeface="Arial"/>
                <a:cs typeface="Arial"/>
              </a:rPr>
              <a:t>FOR </a:t>
            </a:r>
            <a:r>
              <a:rPr dirty="0" sz="1200" spc="-35" b="1">
                <a:latin typeface="Arial"/>
                <a:cs typeface="Arial"/>
              </a:rPr>
              <a:t>DESIGN </a:t>
            </a:r>
            <a:r>
              <a:rPr dirty="0" sz="1200" spc="-65" b="1">
                <a:latin typeface="Arial"/>
                <a:cs typeface="Arial"/>
              </a:rPr>
              <a:t>CHALLENGE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35" b="1">
                <a:latin typeface="Arial"/>
                <a:cs typeface="Arial"/>
              </a:rPr>
              <a:t>MODELS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7299" y="2342489"/>
            <a:ext cx="4777105" cy="1083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There </a:t>
            </a:r>
            <a:r>
              <a:rPr dirty="0" sz="1000" spc="35" b="1" i="1">
                <a:solidFill>
                  <a:srgbClr val="00B3F0"/>
                </a:solidFill>
                <a:latin typeface="Arial"/>
                <a:cs typeface="Arial"/>
              </a:rPr>
              <a:t>are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four </a:t>
            </a: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options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for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how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structure your design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challenge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and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work 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your design 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team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will</a:t>
            </a:r>
            <a:r>
              <a:rPr dirty="0" sz="1000" spc="10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complete.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1: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Teams 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-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4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workshops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2: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Schools-Based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Teams 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-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4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workshops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3: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School-Based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Teams 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-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20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Meetings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4: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Solo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Partnered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Work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299" y="3508603"/>
            <a:ext cx="573087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has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structure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flow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approximate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times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engagement  model.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Between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workshop/meetings,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fieldwork,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individually.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7299" y="3965804"/>
            <a:ext cx="5654675" cy="10121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What </a:t>
            </a:r>
            <a:r>
              <a:rPr dirty="0" sz="1000" spc="-80" b="1" i="1">
                <a:solidFill>
                  <a:srgbClr val="00B3F0"/>
                </a:solidFill>
                <a:latin typeface="Arial"/>
                <a:cs typeface="Arial"/>
              </a:rPr>
              <a:t>is </a:t>
            </a:r>
            <a:r>
              <a:rPr dirty="0" sz="1000" spc="80" b="1" i="1">
                <a:solidFill>
                  <a:srgbClr val="00B3F0"/>
                </a:solidFill>
                <a:latin typeface="Arial"/>
                <a:cs typeface="Arial"/>
              </a:rPr>
              <a:t>a</a:t>
            </a:r>
            <a:r>
              <a:rPr dirty="0" sz="1000" spc="-9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Workshop?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convening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everyone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works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collaboratively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using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Educator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Toolkit.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Workshops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training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sessions. 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focus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phases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Educator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Toolkit,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use 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collaborative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debrief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phases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work,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current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phases,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plan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fieldwork.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7299" y="5140554"/>
            <a:ext cx="5422265" cy="7073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80"/>
              </a:spcBef>
            </a:pP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What </a:t>
            </a:r>
            <a:r>
              <a:rPr dirty="0" sz="1000" spc="-80" b="1" i="1">
                <a:solidFill>
                  <a:srgbClr val="00B3F0"/>
                </a:solidFill>
                <a:latin typeface="Arial"/>
                <a:cs typeface="Arial"/>
              </a:rPr>
              <a:t>is </a:t>
            </a:r>
            <a:r>
              <a:rPr dirty="0" sz="1000" spc="80" b="1" i="1">
                <a:solidFill>
                  <a:srgbClr val="00B3F0"/>
                </a:solidFill>
                <a:latin typeface="Arial"/>
                <a:cs typeface="Arial"/>
              </a:rPr>
              <a:t>a</a:t>
            </a:r>
            <a:r>
              <a:rPr dirty="0" sz="1000" spc="-9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Meeting?</a:t>
            </a:r>
            <a:endParaRPr sz="10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3,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hold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20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shorter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(90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minutes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hours)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instead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4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longer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workshops. </a:t>
            </a: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same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amount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total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commitment,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but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spread  out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numerous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smaller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engagements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team.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299" y="6010504"/>
            <a:ext cx="5343525" cy="7073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What </a:t>
            </a:r>
            <a:r>
              <a:rPr dirty="0" sz="1000" spc="-80" b="1" i="1">
                <a:solidFill>
                  <a:srgbClr val="00B3F0"/>
                </a:solidFill>
                <a:latin typeface="Arial"/>
                <a:cs typeface="Arial"/>
              </a:rPr>
              <a:t>is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Fieldwork?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Between workshops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fieldwork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individually. 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Each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member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use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Educator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Toolkit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guide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own.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Fieldwork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before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start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next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meeting.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7299" y="6844386"/>
            <a:ext cx="5725160" cy="108394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What </a:t>
            </a:r>
            <a:r>
              <a:rPr dirty="0" sz="1000" spc="-80" b="1" i="1">
                <a:solidFill>
                  <a:srgbClr val="00B3F0"/>
                </a:solidFill>
                <a:latin typeface="Arial"/>
                <a:cs typeface="Arial"/>
              </a:rPr>
              <a:t>is </a:t>
            </a:r>
            <a:r>
              <a:rPr dirty="0" sz="1000" spc="80" b="1" i="1">
                <a:solidFill>
                  <a:srgbClr val="00B3F0"/>
                </a:solidFill>
                <a:latin typeface="Arial"/>
                <a:cs typeface="Arial"/>
              </a:rPr>
              <a:t>a </a:t>
            </a: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Regional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Pitch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Night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and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Celebration?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65"/>
              </a:spcBef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opportunity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bring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2030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initiative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regional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teams,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well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 members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stakeholders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publicly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discuss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has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been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created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challenges. </a:t>
            </a: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opportunity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determine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have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common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ask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funding,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seek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funding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individual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projects.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7299" y="8010753"/>
            <a:ext cx="575627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Pitch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night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opportunity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celebrate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effort,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commitment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educators, leaders,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participated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work.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feel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like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special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event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full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joy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fun.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8636609" y="7823644"/>
            <a:ext cx="5304155" cy="1207770"/>
            <a:chOff x="8636609" y="7823644"/>
            <a:chExt cx="5304155" cy="1207770"/>
          </a:xfrm>
        </p:grpSpPr>
        <p:sp>
          <p:nvSpPr>
            <p:cNvPr id="18" name="object 18"/>
            <p:cNvSpPr/>
            <p:nvPr/>
          </p:nvSpPr>
          <p:spPr>
            <a:xfrm>
              <a:off x="11878665" y="7826197"/>
              <a:ext cx="533400" cy="1202690"/>
            </a:xfrm>
            <a:custGeom>
              <a:avLst/>
              <a:gdLst/>
              <a:ahLst/>
              <a:cxnLst/>
              <a:rect l="l" t="t" r="r" b="b"/>
              <a:pathLst>
                <a:path w="533400" h="1202690">
                  <a:moveTo>
                    <a:pt x="532790" y="1154798"/>
                  </a:moveTo>
                  <a:lnTo>
                    <a:pt x="505470" y="1196094"/>
                  </a:lnTo>
                  <a:lnTo>
                    <a:pt x="44665" y="1202143"/>
                  </a:lnTo>
                  <a:lnTo>
                    <a:pt x="27319" y="1198717"/>
                  </a:lnTo>
                  <a:lnTo>
                    <a:pt x="13117" y="1189201"/>
                  </a:lnTo>
                  <a:lnTo>
                    <a:pt x="3523" y="1175053"/>
                  </a:lnTo>
                  <a:lnTo>
                    <a:pt x="0" y="1157732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488124" y="0"/>
                  </a:lnTo>
                  <a:lnTo>
                    <a:pt x="505465" y="3523"/>
                  </a:lnTo>
                  <a:lnTo>
                    <a:pt x="519668" y="13117"/>
                  </a:lnTo>
                  <a:lnTo>
                    <a:pt x="529265" y="27319"/>
                  </a:lnTo>
                  <a:lnTo>
                    <a:pt x="532790" y="44665"/>
                  </a:lnTo>
                  <a:lnTo>
                    <a:pt x="532790" y="1154798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2912204" y="7826184"/>
              <a:ext cx="1026160" cy="1202690"/>
            </a:xfrm>
            <a:custGeom>
              <a:avLst/>
              <a:gdLst/>
              <a:ahLst/>
              <a:cxnLst/>
              <a:rect l="l" t="t" r="r" b="b"/>
              <a:pathLst>
                <a:path w="1026159" h="1202690">
                  <a:moveTo>
                    <a:pt x="1025664" y="1157731"/>
                  </a:moveTo>
                  <a:lnTo>
                    <a:pt x="1022139" y="1175073"/>
                  </a:lnTo>
                  <a:lnTo>
                    <a:pt x="1012544" y="1189275"/>
                  </a:lnTo>
                  <a:lnTo>
                    <a:pt x="998345" y="1198872"/>
                  </a:lnTo>
                  <a:lnTo>
                    <a:pt x="981011" y="1202397"/>
                  </a:lnTo>
                  <a:lnTo>
                    <a:pt x="44665" y="1202397"/>
                  </a:lnTo>
                  <a:lnTo>
                    <a:pt x="27324" y="1198872"/>
                  </a:lnTo>
                  <a:lnTo>
                    <a:pt x="13122" y="1189275"/>
                  </a:lnTo>
                  <a:lnTo>
                    <a:pt x="3525" y="1175073"/>
                  </a:lnTo>
                  <a:lnTo>
                    <a:pt x="0" y="1157731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981011" y="0"/>
                  </a:lnTo>
                  <a:lnTo>
                    <a:pt x="998345" y="3523"/>
                  </a:lnTo>
                  <a:lnTo>
                    <a:pt x="1012544" y="13117"/>
                  </a:lnTo>
                  <a:lnTo>
                    <a:pt x="1022139" y="27319"/>
                  </a:lnTo>
                  <a:lnTo>
                    <a:pt x="1025664" y="44665"/>
                  </a:lnTo>
                  <a:lnTo>
                    <a:pt x="1025664" y="1157731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639149" y="7826197"/>
              <a:ext cx="610235" cy="1199515"/>
            </a:xfrm>
            <a:custGeom>
              <a:avLst/>
              <a:gdLst/>
              <a:ahLst/>
              <a:cxnLst/>
              <a:rect l="l" t="t" r="r" b="b"/>
              <a:pathLst>
                <a:path w="610234" h="1199515">
                  <a:moveTo>
                    <a:pt x="609739" y="1154582"/>
                  </a:moveTo>
                  <a:lnTo>
                    <a:pt x="606214" y="1171923"/>
                  </a:lnTo>
                  <a:lnTo>
                    <a:pt x="596617" y="1186126"/>
                  </a:lnTo>
                  <a:lnTo>
                    <a:pt x="582414" y="1195723"/>
                  </a:lnTo>
                  <a:lnTo>
                    <a:pt x="565073" y="1199248"/>
                  </a:lnTo>
                  <a:lnTo>
                    <a:pt x="44678" y="1199248"/>
                  </a:lnTo>
                  <a:lnTo>
                    <a:pt x="27330" y="1195723"/>
                  </a:lnTo>
                  <a:lnTo>
                    <a:pt x="13123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3" y="13122"/>
                  </a:lnTo>
                  <a:lnTo>
                    <a:pt x="27330" y="3525"/>
                  </a:lnTo>
                  <a:lnTo>
                    <a:pt x="44678" y="0"/>
                  </a:lnTo>
                  <a:lnTo>
                    <a:pt x="565073" y="0"/>
                  </a:lnTo>
                  <a:lnTo>
                    <a:pt x="582414" y="3525"/>
                  </a:lnTo>
                  <a:lnTo>
                    <a:pt x="596617" y="13122"/>
                  </a:lnTo>
                  <a:lnTo>
                    <a:pt x="606214" y="27324"/>
                  </a:lnTo>
                  <a:lnTo>
                    <a:pt x="609739" y="44665"/>
                  </a:lnTo>
                  <a:lnTo>
                    <a:pt x="609739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9740937" y="7826197"/>
              <a:ext cx="1675130" cy="1199515"/>
            </a:xfrm>
            <a:custGeom>
              <a:avLst/>
              <a:gdLst/>
              <a:ahLst/>
              <a:cxnLst/>
              <a:rect l="l" t="t" r="r" b="b"/>
              <a:pathLst>
                <a:path w="1675129" h="1199515">
                  <a:moveTo>
                    <a:pt x="1674863" y="1154582"/>
                  </a:moveTo>
                  <a:lnTo>
                    <a:pt x="1671338" y="1171923"/>
                  </a:lnTo>
                  <a:lnTo>
                    <a:pt x="1661741" y="1186126"/>
                  </a:lnTo>
                  <a:lnTo>
                    <a:pt x="1647538" y="1195723"/>
                  </a:lnTo>
                  <a:lnTo>
                    <a:pt x="1630197" y="1199248"/>
                  </a:lnTo>
                  <a:lnTo>
                    <a:pt x="44665" y="1199248"/>
                  </a:lnTo>
                  <a:lnTo>
                    <a:pt x="27324" y="1195723"/>
                  </a:lnTo>
                  <a:lnTo>
                    <a:pt x="13122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2" y="13122"/>
                  </a:lnTo>
                  <a:lnTo>
                    <a:pt x="27324" y="3525"/>
                  </a:lnTo>
                  <a:lnTo>
                    <a:pt x="44665" y="0"/>
                  </a:lnTo>
                  <a:lnTo>
                    <a:pt x="1630197" y="0"/>
                  </a:lnTo>
                  <a:lnTo>
                    <a:pt x="1647538" y="3525"/>
                  </a:lnTo>
                  <a:lnTo>
                    <a:pt x="1661741" y="13122"/>
                  </a:lnTo>
                  <a:lnTo>
                    <a:pt x="1671338" y="27324"/>
                  </a:lnTo>
                  <a:lnTo>
                    <a:pt x="1674863" y="44665"/>
                  </a:lnTo>
                  <a:lnTo>
                    <a:pt x="1674863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10322141" y="8959169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259020" y="8959169"/>
            <a:ext cx="38100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35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313114" y="9037329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758395" y="8959169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959476" y="8959169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434856" y="9037329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452612" y="9037329"/>
            <a:ext cx="29908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 </a:t>
            </a:r>
            <a:r>
              <a:rPr dirty="0" sz="250" spc="-25">
                <a:solidFill>
                  <a:srgbClr val="808285"/>
                </a:solidFill>
                <a:latin typeface="Arial"/>
                <a:cs typeface="Arial"/>
              </a:rPr>
              <a:t>FIELD </a:t>
            </a: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WORK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525344" y="6660083"/>
            <a:ext cx="5694680" cy="2446655"/>
            <a:chOff x="8525344" y="6660083"/>
            <a:chExt cx="5694680" cy="2446655"/>
          </a:xfrm>
        </p:grpSpPr>
        <p:sp>
          <p:nvSpPr>
            <p:cNvPr id="30" name="object 30"/>
            <p:cNvSpPr/>
            <p:nvPr/>
          </p:nvSpPr>
          <p:spPr>
            <a:xfrm>
              <a:off x="8528519" y="8309241"/>
              <a:ext cx="5409565" cy="3810"/>
            </a:xfrm>
            <a:custGeom>
              <a:avLst/>
              <a:gdLst/>
              <a:ahLst/>
              <a:cxnLst/>
              <a:rect l="l" t="t" r="r" b="b"/>
              <a:pathLst>
                <a:path w="5409565" h="3809">
                  <a:moveTo>
                    <a:pt x="5409349" y="0"/>
                  </a:moveTo>
                  <a:lnTo>
                    <a:pt x="0" y="3263"/>
                  </a:lnTo>
                </a:path>
              </a:pathLst>
            </a:custGeom>
            <a:ln w="6299">
              <a:solidFill>
                <a:srgbClr val="D1D3D4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3979270" y="6660083"/>
              <a:ext cx="240665" cy="2356485"/>
            </a:xfrm>
            <a:custGeom>
              <a:avLst/>
              <a:gdLst/>
              <a:ahLst/>
              <a:cxnLst/>
              <a:rect l="l" t="t" r="r" b="b"/>
              <a:pathLst>
                <a:path w="240665" h="2356484">
                  <a:moveTo>
                    <a:pt x="240405" y="0"/>
                  </a:moveTo>
                  <a:lnTo>
                    <a:pt x="0" y="0"/>
                  </a:lnTo>
                  <a:lnTo>
                    <a:pt x="0" y="1059446"/>
                  </a:lnTo>
                  <a:lnTo>
                    <a:pt x="50838" y="1113408"/>
                  </a:lnTo>
                  <a:lnTo>
                    <a:pt x="0" y="1167396"/>
                  </a:lnTo>
                  <a:lnTo>
                    <a:pt x="0" y="2355913"/>
                  </a:lnTo>
                  <a:lnTo>
                    <a:pt x="240379" y="2355913"/>
                  </a:lnTo>
                  <a:lnTo>
                    <a:pt x="24040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9149156" y="6751078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9149156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9678580" y="6751078"/>
              <a:ext cx="71920" cy="15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9678568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0244391" y="6751078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0244391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0759579" y="6751078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0759579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1322443" y="6751078"/>
              <a:ext cx="71920" cy="15779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1322456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11813400" y="6751078"/>
              <a:ext cx="71920" cy="15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11813400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12328766" y="6751078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12328766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12864591" y="6754228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12864591" y="6672681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/>
          <p:cNvSpPr txBox="1"/>
          <p:nvPr/>
        </p:nvSpPr>
        <p:spPr>
          <a:xfrm>
            <a:off x="8624023" y="7131212"/>
            <a:ext cx="473075" cy="32829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Smooth </a:t>
            </a:r>
            <a:r>
              <a:rPr dirty="0" sz="250">
                <a:latin typeface="Arial"/>
                <a:cs typeface="Arial"/>
              </a:rPr>
              <a:t>Sailing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Quantitative Data</a:t>
            </a:r>
            <a:r>
              <a:rPr dirty="0" sz="250" spc="-10">
                <a:latin typeface="Arial"/>
                <a:cs typeface="Arial"/>
              </a:rPr>
              <a:t> Analysis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Identify </a:t>
            </a:r>
            <a:r>
              <a:rPr dirty="0" sz="250" spc="15">
                <a:latin typeface="Arial"/>
                <a:cs typeface="Arial"/>
              </a:rPr>
              <a:t>a </a:t>
            </a:r>
            <a:r>
              <a:rPr dirty="0" sz="250">
                <a:latin typeface="Arial"/>
                <a:cs typeface="Arial"/>
              </a:rPr>
              <a:t>Problem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Explore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Secondary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Research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Stakeholder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208651" y="7131212"/>
            <a:ext cx="374650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</a:t>
            </a:r>
            <a:endParaRPr sz="2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208651" y="7251006"/>
            <a:ext cx="441325" cy="55181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b="1">
                <a:latin typeface="Arial"/>
                <a:cs typeface="Arial"/>
              </a:rPr>
              <a:t> </a:t>
            </a:r>
            <a:r>
              <a:rPr dirty="0" sz="250" spc="-15" b="1">
                <a:latin typeface="Arial"/>
                <a:cs typeface="Arial"/>
              </a:rPr>
              <a:t>A: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</a:t>
            </a:r>
            <a:r>
              <a:rPr dirty="0" sz="250" spc="-5">
                <a:latin typeface="Arial"/>
                <a:cs typeface="Arial"/>
              </a:rPr>
              <a:t> Questions</a:t>
            </a:r>
            <a:endParaRPr sz="250">
              <a:latin typeface="Arial"/>
              <a:cs typeface="Arial"/>
            </a:endParaRPr>
          </a:p>
          <a:p>
            <a:pPr marL="40640" marR="10350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Additional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  </a:t>
            </a:r>
            <a:r>
              <a:rPr dirty="0" sz="250" spc="-10">
                <a:latin typeface="Arial"/>
                <a:cs typeface="Arial"/>
              </a:rPr>
              <a:t>Techniques</a:t>
            </a:r>
            <a:endParaRPr sz="250">
              <a:latin typeface="Arial"/>
              <a:cs typeface="Arial"/>
            </a:endParaRPr>
          </a:p>
          <a:p>
            <a:pPr marL="40640" marR="14033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 </a:t>
            </a:r>
            <a:r>
              <a:rPr dirty="0" sz="250" spc="-5">
                <a:latin typeface="Arial"/>
                <a:cs typeface="Arial"/>
              </a:rPr>
              <a:t>Notes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Reﬂections</a:t>
            </a:r>
            <a:endParaRPr sz="250">
              <a:latin typeface="Arial"/>
              <a:cs typeface="Arial"/>
            </a:endParaRPr>
          </a:p>
          <a:p>
            <a:pPr marL="40640" marR="64769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Journey 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ts val="285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>
                <a:latin typeface="Arial"/>
                <a:cs typeface="Arial"/>
              </a:rPr>
              <a:t> Shadow</a:t>
            </a:r>
            <a:endParaRPr sz="250">
              <a:latin typeface="Arial"/>
              <a:cs typeface="Arial"/>
            </a:endParaRPr>
          </a:p>
          <a:p>
            <a:pPr marL="62865" indent="-22860">
              <a:lnSpc>
                <a:spcPts val="285"/>
              </a:lnSpc>
              <a:buSzPct val="60000"/>
              <a:buChar char="-"/>
              <a:tabLst>
                <a:tab pos="63500" algn="l"/>
              </a:tabLst>
            </a:pP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ts val="285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Shadow </a:t>
            </a:r>
            <a:r>
              <a:rPr dirty="0" sz="250" spc="-5">
                <a:latin typeface="Arial"/>
                <a:cs typeface="Arial"/>
              </a:rPr>
              <a:t>Notes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5">
                <a:latin typeface="Arial"/>
                <a:cs typeface="Arial"/>
              </a:rPr>
              <a:t> Reﬂection</a:t>
            </a:r>
            <a:endParaRPr sz="250">
              <a:latin typeface="Arial"/>
              <a:cs typeface="Arial"/>
            </a:endParaRPr>
          </a:p>
          <a:p>
            <a:pPr marL="62865" indent="-22860">
              <a:lnSpc>
                <a:spcPts val="285"/>
              </a:lnSpc>
              <a:buSzPct val="60000"/>
              <a:buChar char="-"/>
              <a:tabLst>
                <a:tab pos="63500" algn="l"/>
              </a:tabLst>
            </a:pP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729017" y="7131243"/>
            <a:ext cx="397510" cy="22732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15">
                <a:latin typeface="Arial"/>
                <a:cs typeface="Arial"/>
              </a:rPr>
              <a:t>Guesses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Point </a:t>
            </a:r>
            <a:r>
              <a:rPr dirty="0" sz="250" spc="10">
                <a:latin typeface="Arial"/>
                <a:cs typeface="Arial"/>
              </a:rPr>
              <a:t>of</a:t>
            </a:r>
            <a:r>
              <a:rPr dirty="0" sz="250">
                <a:latin typeface="Arial"/>
                <a:cs typeface="Arial"/>
              </a:rPr>
              <a:t> View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How </a:t>
            </a:r>
            <a:r>
              <a:rPr dirty="0" sz="250" spc="5">
                <a:latin typeface="Arial"/>
                <a:cs typeface="Arial"/>
              </a:rPr>
              <a:t>Might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We</a:t>
            </a:r>
            <a:endParaRPr sz="2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300187" y="7131243"/>
            <a:ext cx="37084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Prepare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Solo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Group</a:t>
            </a:r>
            <a:r>
              <a:rPr dirty="0" sz="250" spc="-5">
                <a:latin typeface="Arial"/>
                <a:cs typeface="Arial"/>
              </a:rPr>
              <a:t>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 spc="-5">
                <a:latin typeface="Arial"/>
                <a:cs typeface="Arial"/>
              </a:rPr>
              <a:t> Selection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813715" y="7131243"/>
            <a:ext cx="369570" cy="3632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  <a:p>
            <a:pPr marL="40640" marR="34925" indent="-28575">
              <a:lnSpc>
                <a:spcPts val="270"/>
              </a:lnSpc>
              <a:spcBef>
                <a:spcPts val="13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Tips </a:t>
            </a:r>
            <a:r>
              <a:rPr dirty="0" sz="250" spc="10">
                <a:latin typeface="Arial"/>
                <a:cs typeface="Arial"/>
              </a:rPr>
              <a:t>for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Designing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6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1391850" y="7131243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1391850" y="7251037"/>
            <a:ext cx="403225" cy="44830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25" b="1">
                <a:latin typeface="Arial"/>
                <a:cs typeface="Arial"/>
              </a:rPr>
              <a:t>B:</a:t>
            </a:r>
            <a:endParaRPr sz="250">
              <a:latin typeface="Arial"/>
              <a:cs typeface="Arial"/>
            </a:endParaRPr>
          </a:p>
          <a:p>
            <a:pPr marL="40640" marR="7556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  <a:p>
            <a:pPr marL="40640" marR="508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Evaluating </a:t>
            </a:r>
            <a:r>
              <a:rPr dirty="0" sz="250" spc="-5">
                <a:latin typeface="Arial"/>
                <a:cs typeface="Arial"/>
              </a:rPr>
              <a:t>Prototypes</a:t>
            </a:r>
            <a:r>
              <a:rPr dirty="0" sz="250" spc="-2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to  Get to </a:t>
            </a:r>
            <a:r>
              <a:rPr dirty="0" sz="250">
                <a:latin typeface="Arial"/>
                <a:cs typeface="Arial"/>
              </a:rPr>
              <a:t>Next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Steps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What’s</a:t>
            </a:r>
            <a:r>
              <a:rPr dirty="0" sz="250" spc="-5">
                <a:latin typeface="Arial"/>
                <a:cs typeface="Arial"/>
              </a:rPr>
              <a:t> Next?</a:t>
            </a:r>
            <a:endParaRPr sz="2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877327" y="7131275"/>
            <a:ext cx="36957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384078" y="7131464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2384078" y="7251226"/>
            <a:ext cx="360680" cy="3124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5" b="1">
                <a:latin typeface="Arial"/>
                <a:cs typeface="Arial"/>
              </a:rPr>
              <a:t>C:</a:t>
            </a:r>
            <a:endParaRPr sz="250">
              <a:latin typeface="Arial"/>
              <a:cs typeface="Arial"/>
            </a:endParaRPr>
          </a:p>
          <a:p>
            <a:pPr marL="40640" marR="3302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976931" y="7134427"/>
            <a:ext cx="294005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0">
                <a:latin typeface="Arial"/>
                <a:cs typeface="Arial"/>
              </a:rPr>
              <a:t>Reﬁne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Project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Planning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1996928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2037948" y="7958023"/>
            <a:ext cx="117157" cy="12448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11483378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1521338" y="7958023"/>
            <a:ext cx="117144" cy="1244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13057505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3098577" y="7958023"/>
            <a:ext cx="117144" cy="1244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 txBox="1"/>
          <p:nvPr/>
        </p:nvSpPr>
        <p:spPr>
          <a:xfrm>
            <a:off x="10929416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970552" y="7958023"/>
            <a:ext cx="117144" cy="1244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 txBox="1"/>
          <p:nvPr/>
        </p:nvSpPr>
        <p:spPr>
          <a:xfrm>
            <a:off x="10407027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0448137" y="7958023"/>
            <a:ext cx="117157" cy="12448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9887242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9928364" y="7958023"/>
            <a:ext cx="117144" cy="12448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 txBox="1"/>
          <p:nvPr/>
        </p:nvSpPr>
        <p:spPr>
          <a:xfrm>
            <a:off x="9339618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9380753" y="7958023"/>
            <a:ext cx="117144" cy="12448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 txBox="1"/>
          <p:nvPr/>
        </p:nvSpPr>
        <p:spPr>
          <a:xfrm>
            <a:off x="12519076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9824110" y="7958023"/>
            <a:ext cx="2853690" cy="519430"/>
            <a:chOff x="9824110" y="7958023"/>
            <a:chExt cx="2853690" cy="519430"/>
          </a:xfrm>
        </p:grpSpPr>
        <p:sp>
          <p:nvSpPr>
            <p:cNvPr id="76" name="object 76"/>
            <p:cNvSpPr/>
            <p:nvPr/>
          </p:nvSpPr>
          <p:spPr>
            <a:xfrm>
              <a:off x="12560198" y="7958023"/>
              <a:ext cx="117144" cy="124485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/>
            <p:cNvSpPr/>
            <p:nvPr/>
          </p:nvSpPr>
          <p:spPr>
            <a:xfrm>
              <a:off x="9824110" y="8352955"/>
              <a:ext cx="117144" cy="124472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/>
            <p:cNvSpPr/>
            <p:nvPr/>
          </p:nvSpPr>
          <p:spPr>
            <a:xfrm>
              <a:off x="10022471" y="8352955"/>
              <a:ext cx="117157" cy="124472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9" name="object 79"/>
          <p:cNvSpPr txBox="1"/>
          <p:nvPr/>
        </p:nvSpPr>
        <p:spPr>
          <a:xfrm>
            <a:off x="9793147" y="8482738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10341965" y="8352955"/>
            <a:ext cx="326390" cy="372745"/>
            <a:chOff x="10341965" y="8352955"/>
            <a:chExt cx="326390" cy="372745"/>
          </a:xfrm>
        </p:grpSpPr>
        <p:sp>
          <p:nvSpPr>
            <p:cNvPr id="81" name="object 81"/>
            <p:cNvSpPr/>
            <p:nvPr/>
          </p:nvSpPr>
          <p:spPr>
            <a:xfrm>
              <a:off x="10341965" y="8352955"/>
              <a:ext cx="117144" cy="124472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/>
            <p:cNvSpPr/>
            <p:nvPr/>
          </p:nvSpPr>
          <p:spPr>
            <a:xfrm>
              <a:off x="10449115" y="8601087"/>
              <a:ext cx="117144" cy="124485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/>
            <p:cNvSpPr/>
            <p:nvPr/>
          </p:nvSpPr>
          <p:spPr>
            <a:xfrm>
              <a:off x="10550804" y="8352955"/>
              <a:ext cx="117144" cy="124472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4" name="object 84"/>
          <p:cNvSpPr txBox="1"/>
          <p:nvPr/>
        </p:nvSpPr>
        <p:spPr>
          <a:xfrm>
            <a:off x="10311104" y="8482738"/>
            <a:ext cx="407034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0373527" y="8726199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9402609" y="8352955"/>
            <a:ext cx="2249805" cy="372745"/>
            <a:chOff x="9402609" y="8352955"/>
            <a:chExt cx="2249805" cy="372745"/>
          </a:xfrm>
        </p:grpSpPr>
        <p:sp>
          <p:nvSpPr>
            <p:cNvPr id="87" name="object 87"/>
            <p:cNvSpPr/>
            <p:nvPr/>
          </p:nvSpPr>
          <p:spPr>
            <a:xfrm>
              <a:off x="10870323" y="8352955"/>
              <a:ext cx="117157" cy="124472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/>
            <p:cNvSpPr/>
            <p:nvPr/>
          </p:nvSpPr>
          <p:spPr>
            <a:xfrm>
              <a:off x="9402609" y="8601087"/>
              <a:ext cx="117144" cy="12448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/>
            <p:cNvSpPr/>
            <p:nvPr/>
          </p:nvSpPr>
          <p:spPr>
            <a:xfrm>
              <a:off x="11534787" y="8595563"/>
              <a:ext cx="117157" cy="124472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/>
            <p:cNvSpPr/>
            <p:nvPr/>
          </p:nvSpPr>
          <p:spPr>
            <a:xfrm>
              <a:off x="11094211" y="8352955"/>
              <a:ext cx="117144" cy="124472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1" name="object 91"/>
          <p:cNvSpPr txBox="1"/>
          <p:nvPr/>
        </p:nvSpPr>
        <p:spPr>
          <a:xfrm>
            <a:off x="10839475" y="8482738"/>
            <a:ext cx="4222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11415331" y="8352955"/>
            <a:ext cx="328930" cy="125095"/>
            <a:chOff x="11415331" y="8352955"/>
            <a:chExt cx="328930" cy="125095"/>
          </a:xfrm>
        </p:grpSpPr>
        <p:sp>
          <p:nvSpPr>
            <p:cNvPr id="93" name="object 93"/>
            <p:cNvSpPr/>
            <p:nvPr/>
          </p:nvSpPr>
          <p:spPr>
            <a:xfrm>
              <a:off x="11415331" y="8352955"/>
              <a:ext cx="117144" cy="124472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/>
            <p:cNvSpPr/>
            <p:nvPr/>
          </p:nvSpPr>
          <p:spPr>
            <a:xfrm>
              <a:off x="11626595" y="8352955"/>
              <a:ext cx="117144" cy="124472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5" name="object 95"/>
          <p:cNvSpPr txBox="1"/>
          <p:nvPr/>
        </p:nvSpPr>
        <p:spPr>
          <a:xfrm>
            <a:off x="11387620" y="8482738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96" name="object 96"/>
          <p:cNvGrpSpPr/>
          <p:nvPr/>
        </p:nvGrpSpPr>
        <p:grpSpPr>
          <a:xfrm>
            <a:off x="12449886" y="8352955"/>
            <a:ext cx="328930" cy="372745"/>
            <a:chOff x="12449886" y="8352955"/>
            <a:chExt cx="328930" cy="372745"/>
          </a:xfrm>
        </p:grpSpPr>
        <p:sp>
          <p:nvSpPr>
            <p:cNvPr id="97" name="object 97"/>
            <p:cNvSpPr/>
            <p:nvPr/>
          </p:nvSpPr>
          <p:spPr>
            <a:xfrm>
              <a:off x="12560198" y="8601087"/>
              <a:ext cx="117157" cy="124485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/>
            <p:cNvSpPr/>
            <p:nvPr/>
          </p:nvSpPr>
          <p:spPr>
            <a:xfrm>
              <a:off x="12449886" y="8352955"/>
              <a:ext cx="117157" cy="124472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/>
            <p:cNvSpPr/>
            <p:nvPr/>
          </p:nvSpPr>
          <p:spPr>
            <a:xfrm>
              <a:off x="12661163" y="8352955"/>
              <a:ext cx="117157" cy="124472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0" name="object 100"/>
          <p:cNvSpPr txBox="1"/>
          <p:nvPr/>
        </p:nvSpPr>
        <p:spPr>
          <a:xfrm>
            <a:off x="12419038" y="8482738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01" name="object 101"/>
          <p:cNvGrpSpPr/>
          <p:nvPr/>
        </p:nvGrpSpPr>
        <p:grpSpPr>
          <a:xfrm>
            <a:off x="11926341" y="8352955"/>
            <a:ext cx="328930" cy="125095"/>
            <a:chOff x="11926341" y="8352955"/>
            <a:chExt cx="328930" cy="125095"/>
          </a:xfrm>
        </p:grpSpPr>
        <p:sp>
          <p:nvSpPr>
            <p:cNvPr id="102" name="object 102"/>
            <p:cNvSpPr/>
            <p:nvPr/>
          </p:nvSpPr>
          <p:spPr>
            <a:xfrm>
              <a:off x="11926341" y="8352955"/>
              <a:ext cx="117157" cy="124472"/>
            </a:xfrm>
            <a:prstGeom prst="rect">
              <a:avLst/>
            </a:prstGeom>
            <a:blipFill>
              <a:blip r:embed="rId2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/>
            <p:cNvSpPr/>
            <p:nvPr/>
          </p:nvSpPr>
          <p:spPr>
            <a:xfrm>
              <a:off x="12137592" y="8352955"/>
              <a:ext cx="117157" cy="124472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4" name="object 104"/>
          <p:cNvSpPr txBox="1"/>
          <p:nvPr/>
        </p:nvSpPr>
        <p:spPr>
          <a:xfrm>
            <a:off x="11895480" y="8482738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9327021" y="8726199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12983768" y="8352955"/>
            <a:ext cx="340995" cy="125095"/>
            <a:chOff x="12983768" y="8352955"/>
            <a:chExt cx="340995" cy="125095"/>
          </a:xfrm>
        </p:grpSpPr>
        <p:sp>
          <p:nvSpPr>
            <p:cNvPr id="107" name="object 107"/>
            <p:cNvSpPr/>
            <p:nvPr/>
          </p:nvSpPr>
          <p:spPr>
            <a:xfrm>
              <a:off x="12983768" y="8352955"/>
              <a:ext cx="117144" cy="124472"/>
            </a:xfrm>
            <a:prstGeom prst="rect">
              <a:avLst/>
            </a:prstGeom>
            <a:blipFill>
              <a:blip r:embed="rId3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/>
            <p:cNvSpPr/>
            <p:nvPr/>
          </p:nvSpPr>
          <p:spPr>
            <a:xfrm>
              <a:off x="13207149" y="8352955"/>
              <a:ext cx="117144" cy="124472"/>
            </a:xfrm>
            <a:prstGeom prst="rect">
              <a:avLst/>
            </a:prstGeom>
            <a:blipFill>
              <a:blip r:embed="rId3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9" name="object 109"/>
          <p:cNvSpPr txBox="1"/>
          <p:nvPr/>
        </p:nvSpPr>
        <p:spPr>
          <a:xfrm>
            <a:off x="12952983" y="8482738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4076278" y="7162782"/>
            <a:ext cx="85725" cy="1374775"/>
          </a:xfrm>
          <a:prstGeom prst="rect">
            <a:avLst/>
          </a:prstGeom>
        </p:spPr>
        <p:txBody>
          <a:bodyPr wrap="square" lIns="0" tIns="190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50" b="1">
                <a:solidFill>
                  <a:srgbClr val="FFFFFF"/>
                </a:solidFill>
                <a:latin typeface="Arial"/>
                <a:cs typeface="Arial"/>
              </a:rPr>
              <a:t>11 </a:t>
            </a:r>
            <a:r>
              <a:rPr dirty="0" sz="450" spc="5" b="1">
                <a:solidFill>
                  <a:srgbClr val="FFFFFF"/>
                </a:solidFill>
                <a:latin typeface="Arial"/>
                <a:cs typeface="Arial"/>
              </a:rPr>
              <a:t>REGIONAL PITCH </a:t>
            </a:r>
            <a:r>
              <a:rPr dirty="0" sz="450" spc="20" b="1">
                <a:solidFill>
                  <a:srgbClr val="FFFFFF"/>
                </a:solidFill>
                <a:latin typeface="Arial"/>
                <a:cs typeface="Arial"/>
              </a:rPr>
              <a:t>NIGHT </a:t>
            </a:r>
            <a:r>
              <a:rPr dirty="0" sz="450" spc="-15" b="1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4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50" spc="-5" b="1">
                <a:solidFill>
                  <a:srgbClr val="FFFFFF"/>
                </a:solidFill>
                <a:latin typeface="Arial"/>
                <a:cs typeface="Arial"/>
              </a:rPr>
              <a:t>CELEBRATION</a:t>
            </a:r>
            <a:endParaRPr sz="4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1496141" y="8720202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2518397" y="8725723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8624023" y="6590176"/>
            <a:ext cx="472440" cy="494665"/>
          </a:xfrm>
          <a:prstGeom prst="rect">
            <a:avLst/>
          </a:prstGeom>
        </p:spPr>
        <p:txBody>
          <a:bodyPr wrap="square" lIns="0" tIns="1257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225"/>
              </a:spcBef>
            </a:pPr>
            <a:r>
              <a:rPr dirty="0" sz="350" spc="-5" b="1">
                <a:latin typeface="Arial"/>
                <a:cs typeface="Arial"/>
              </a:rPr>
              <a:t>LAUNCH </a:t>
            </a:r>
            <a:r>
              <a:rPr dirty="0" sz="350" spc="-25" b="1">
                <a:latin typeface="Arial"/>
                <a:cs typeface="Arial"/>
              </a:rPr>
              <a:t>THE  </a:t>
            </a:r>
            <a:r>
              <a:rPr dirty="0" sz="350" spc="-5" b="1">
                <a:latin typeface="Arial"/>
                <a:cs typeface="Arial"/>
              </a:rPr>
              <a:t>DESIGN</a:t>
            </a:r>
            <a:r>
              <a:rPr dirty="0" sz="350" spc="-35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CHALLENGE</a:t>
            </a:r>
            <a:endParaRPr sz="35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9728987" y="6651556"/>
            <a:ext cx="271145" cy="43370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60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3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25"/>
              </a:spcBef>
            </a:pPr>
            <a:r>
              <a:rPr dirty="0" sz="350" spc="-15" b="1">
                <a:latin typeface="Arial"/>
                <a:cs typeface="Arial"/>
              </a:rPr>
              <a:t>DEFINE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20" b="1">
                <a:latin typeface="Arial"/>
                <a:cs typeface="Arial"/>
              </a:rPr>
              <a:t>THE 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0300142" y="6621311"/>
            <a:ext cx="28511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4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20" b="1">
                <a:latin typeface="Arial"/>
                <a:cs typeface="Arial"/>
              </a:rPr>
              <a:t>GENERATE  </a:t>
            </a:r>
            <a:r>
              <a:rPr dirty="0" sz="350" spc="-5" b="1">
                <a:latin typeface="Arial"/>
                <a:cs typeface="Arial"/>
              </a:rPr>
              <a:t>SOLUTIONS</a:t>
            </a:r>
            <a:endParaRPr sz="35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10813671" y="6621311"/>
            <a:ext cx="299720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5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5" b="1">
                <a:latin typeface="Arial"/>
                <a:cs typeface="Arial"/>
              </a:rPr>
              <a:t>MAKE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YOUR </a:t>
            </a:r>
            <a:r>
              <a:rPr dirty="0" sz="35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1391775" y="6621311"/>
            <a:ext cx="28638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6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 </a:t>
            </a:r>
            <a:r>
              <a:rPr dirty="0" sz="350" b="1">
                <a:latin typeface="Arial"/>
                <a:cs typeface="Arial"/>
              </a:rPr>
              <a:t>YOUR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1867816" y="6621311"/>
            <a:ext cx="195580" cy="407034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7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350" spc="-25" b="1">
                <a:latin typeface="Arial"/>
                <a:cs typeface="Arial"/>
              </a:rPr>
              <a:t>ITERATE</a:t>
            </a:r>
            <a:endParaRPr sz="3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12383992" y="6621311"/>
            <a:ext cx="35115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8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10" b="1">
                <a:latin typeface="Arial"/>
                <a:cs typeface="Arial"/>
              </a:rPr>
              <a:t>ANOTHER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9208651" y="6638701"/>
            <a:ext cx="330835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2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350" spc="-25" b="1">
                <a:latin typeface="Arial"/>
                <a:cs typeface="Arial"/>
              </a:rPr>
              <a:t>EXPLORE</a:t>
            </a:r>
            <a:endParaRPr sz="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350" spc="-25" b="1">
                <a:latin typeface="Arial"/>
                <a:cs typeface="Arial"/>
              </a:rPr>
              <a:t>THE</a:t>
            </a:r>
            <a:r>
              <a:rPr dirty="0" sz="350" spc="-3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2950719" y="6642467"/>
            <a:ext cx="305435" cy="44069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9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PREPARE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TO 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30" b="1">
                <a:latin typeface="Arial"/>
                <a:cs typeface="Arial"/>
              </a:rPr>
              <a:t>IM</a:t>
            </a:r>
            <a:r>
              <a:rPr dirty="0" sz="350" spc="-40" b="1">
                <a:latin typeface="Arial"/>
                <a:cs typeface="Arial"/>
              </a:rPr>
              <a:t>P</a:t>
            </a:r>
            <a:r>
              <a:rPr dirty="0" sz="350" spc="-20" b="1">
                <a:latin typeface="Arial"/>
                <a:cs typeface="Arial"/>
              </a:rPr>
              <a:t>LEMEN</a:t>
            </a:r>
            <a:r>
              <a:rPr dirty="0" sz="350" spc="-25" b="1">
                <a:latin typeface="Arial"/>
                <a:cs typeface="Arial"/>
              </a:rPr>
              <a:t>T</a:t>
            </a:r>
            <a:endParaRPr sz="3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8515450" y="7762489"/>
            <a:ext cx="69850" cy="539115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-25" b="1">
                <a:latin typeface="Arial"/>
                <a:cs typeface="Arial"/>
              </a:rPr>
              <a:t>FACILITATORS/COACHES</a:t>
            </a:r>
            <a:endParaRPr sz="35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8515450" y="8549499"/>
            <a:ext cx="69850" cy="341630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10" b="1">
                <a:latin typeface="Arial"/>
                <a:cs typeface="Arial"/>
              </a:rPr>
              <a:t>P</a:t>
            </a:r>
            <a:r>
              <a:rPr dirty="0" sz="350" spc="10" b="1">
                <a:latin typeface="Arial"/>
                <a:cs typeface="Arial"/>
              </a:rPr>
              <a:t>ARTICIPAN</a:t>
            </a:r>
            <a:r>
              <a:rPr dirty="0" sz="350" spc="10" b="1">
                <a:latin typeface="Arial"/>
                <a:cs typeface="Arial"/>
              </a:rPr>
              <a:t>T</a:t>
            </a:r>
            <a:r>
              <a:rPr dirty="0" sz="350" b="1">
                <a:latin typeface="Arial"/>
                <a:cs typeface="Arial"/>
              </a:rPr>
              <a:t>S</a:t>
            </a:r>
            <a:endParaRPr sz="3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8785352" y="8079017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25" name="object 125"/>
          <p:cNvGrpSpPr/>
          <p:nvPr/>
        </p:nvGrpSpPr>
        <p:grpSpPr>
          <a:xfrm>
            <a:off x="8713075" y="7958023"/>
            <a:ext cx="334645" cy="519430"/>
            <a:chOff x="8713075" y="7958023"/>
            <a:chExt cx="334645" cy="519430"/>
          </a:xfrm>
        </p:grpSpPr>
        <p:sp>
          <p:nvSpPr>
            <p:cNvPr id="126" name="object 126"/>
            <p:cNvSpPr/>
            <p:nvPr/>
          </p:nvSpPr>
          <p:spPr>
            <a:xfrm>
              <a:off x="8826474" y="7958023"/>
              <a:ext cx="117157" cy="124485"/>
            </a:xfrm>
            <a:prstGeom prst="rect">
              <a:avLst/>
            </a:prstGeom>
            <a:blipFill>
              <a:blip r:embed="rId3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/>
            <p:cNvSpPr/>
            <p:nvPr/>
          </p:nvSpPr>
          <p:spPr>
            <a:xfrm>
              <a:off x="8713075" y="8352955"/>
              <a:ext cx="117144" cy="124472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/>
            <p:cNvSpPr/>
            <p:nvPr/>
          </p:nvSpPr>
          <p:spPr>
            <a:xfrm>
              <a:off x="8930347" y="8352955"/>
              <a:ext cx="117144" cy="124472"/>
            </a:xfrm>
            <a:prstGeom prst="rect">
              <a:avLst/>
            </a:prstGeom>
            <a:blipFill>
              <a:blip r:embed="rId3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9" name="object 129"/>
          <p:cNvSpPr txBox="1"/>
          <p:nvPr/>
        </p:nvSpPr>
        <p:spPr>
          <a:xfrm>
            <a:off x="8682113" y="8482738"/>
            <a:ext cx="41592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30" name="object 130"/>
          <p:cNvGrpSpPr/>
          <p:nvPr/>
        </p:nvGrpSpPr>
        <p:grpSpPr>
          <a:xfrm>
            <a:off x="9298482" y="8352955"/>
            <a:ext cx="315595" cy="125095"/>
            <a:chOff x="9298482" y="8352955"/>
            <a:chExt cx="315595" cy="125095"/>
          </a:xfrm>
        </p:grpSpPr>
        <p:sp>
          <p:nvSpPr>
            <p:cNvPr id="131" name="object 131"/>
            <p:cNvSpPr/>
            <p:nvPr/>
          </p:nvSpPr>
          <p:spPr>
            <a:xfrm>
              <a:off x="9298482" y="8352955"/>
              <a:ext cx="117157" cy="124472"/>
            </a:xfrm>
            <a:prstGeom prst="rect">
              <a:avLst/>
            </a:prstGeom>
            <a:blipFill>
              <a:blip r:embed="rId3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/>
            <p:cNvSpPr/>
            <p:nvPr/>
          </p:nvSpPr>
          <p:spPr>
            <a:xfrm>
              <a:off x="9496869" y="8352955"/>
              <a:ext cx="117144" cy="124472"/>
            </a:xfrm>
            <a:prstGeom prst="rect">
              <a:avLst/>
            </a:prstGeom>
            <a:blipFill>
              <a:blip r:embed="rId3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3" name="object 133"/>
          <p:cNvSpPr txBox="1"/>
          <p:nvPr/>
        </p:nvSpPr>
        <p:spPr>
          <a:xfrm>
            <a:off x="9267532" y="8482738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13568430" y="8079016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35" name="object 135"/>
          <p:cNvGrpSpPr/>
          <p:nvPr/>
        </p:nvGrpSpPr>
        <p:grpSpPr>
          <a:xfrm>
            <a:off x="13496061" y="7958023"/>
            <a:ext cx="340995" cy="519430"/>
            <a:chOff x="13496061" y="7958023"/>
            <a:chExt cx="340995" cy="519430"/>
          </a:xfrm>
        </p:grpSpPr>
        <p:sp>
          <p:nvSpPr>
            <p:cNvPr id="136" name="object 136"/>
            <p:cNvSpPr/>
            <p:nvPr/>
          </p:nvSpPr>
          <p:spPr>
            <a:xfrm>
              <a:off x="13609485" y="7958023"/>
              <a:ext cx="117144" cy="124485"/>
            </a:xfrm>
            <a:prstGeom prst="rect">
              <a:avLst/>
            </a:prstGeom>
            <a:blipFill>
              <a:blip r:embed="rId3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/>
            <p:cNvSpPr/>
            <p:nvPr/>
          </p:nvSpPr>
          <p:spPr>
            <a:xfrm>
              <a:off x="13496061" y="8352955"/>
              <a:ext cx="117170" cy="124472"/>
            </a:xfrm>
            <a:prstGeom prst="rect">
              <a:avLst/>
            </a:prstGeom>
            <a:blipFill>
              <a:blip r:embed="rId3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/>
            <p:cNvSpPr/>
            <p:nvPr/>
          </p:nvSpPr>
          <p:spPr>
            <a:xfrm>
              <a:off x="13719467" y="8352955"/>
              <a:ext cx="117144" cy="124472"/>
            </a:xfrm>
            <a:prstGeom prst="rect">
              <a:avLst/>
            </a:prstGeom>
            <a:blipFill>
              <a:blip r:embed="rId3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9" name="object 139"/>
          <p:cNvSpPr txBox="1"/>
          <p:nvPr/>
        </p:nvSpPr>
        <p:spPr>
          <a:xfrm>
            <a:off x="13465302" y="8482738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8743784" y="6137441"/>
            <a:ext cx="1123315" cy="414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dirty="0" sz="850" spc="-35" b="1">
                <a:latin typeface="Arial"/>
                <a:cs typeface="Arial"/>
              </a:rPr>
              <a:t>SCHOOLS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60" b="1">
                <a:latin typeface="Arial"/>
                <a:cs typeface="Arial"/>
              </a:rPr>
              <a:t>2030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1019"/>
              </a:lnSpc>
            </a:pPr>
            <a:r>
              <a:rPr dirty="0" sz="850" spc="-75">
                <a:latin typeface="Arial"/>
                <a:cs typeface="Arial"/>
              </a:rPr>
              <a:t>PARTICIPANT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70">
                <a:latin typeface="Arial"/>
                <a:cs typeface="Arial"/>
              </a:rPr>
              <a:t>JOURNEY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10">
                <a:latin typeface="Arial"/>
                <a:cs typeface="Arial"/>
              </a:rPr>
              <a:t>Options </a:t>
            </a:r>
            <a:r>
              <a:rPr dirty="0" sz="850" spc="30">
                <a:latin typeface="Arial"/>
                <a:cs typeface="Arial"/>
              </a:rPr>
              <a:t>1 </a:t>
            </a:r>
            <a:r>
              <a:rPr dirty="0" sz="850" spc="-30">
                <a:latin typeface="Arial"/>
                <a:cs typeface="Arial"/>
              </a:rPr>
              <a:t>&amp;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30">
                <a:latin typeface="Arial"/>
                <a:cs typeface="Arial"/>
              </a:rPr>
              <a:t>2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41" name="object 141"/>
          <p:cNvGrpSpPr/>
          <p:nvPr/>
        </p:nvGrpSpPr>
        <p:grpSpPr>
          <a:xfrm>
            <a:off x="13233229" y="6121219"/>
            <a:ext cx="615950" cy="2982595"/>
            <a:chOff x="13233229" y="6121219"/>
            <a:chExt cx="615950" cy="2982595"/>
          </a:xfrm>
        </p:grpSpPr>
        <p:sp>
          <p:nvSpPr>
            <p:cNvPr id="142" name="object 142"/>
            <p:cNvSpPr/>
            <p:nvPr/>
          </p:nvSpPr>
          <p:spPr>
            <a:xfrm>
              <a:off x="13398880" y="6751079"/>
              <a:ext cx="71920" cy="157797"/>
            </a:xfrm>
            <a:prstGeom prst="rect">
              <a:avLst/>
            </a:prstGeom>
            <a:blipFill>
              <a:blip r:embed="rId3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/>
            <p:cNvSpPr/>
            <p:nvPr/>
          </p:nvSpPr>
          <p:spPr>
            <a:xfrm>
              <a:off x="13398880" y="6669532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/>
            <p:cNvSpPr/>
            <p:nvPr/>
          </p:nvSpPr>
          <p:spPr>
            <a:xfrm>
              <a:off x="13233229" y="6121219"/>
              <a:ext cx="615853" cy="320551"/>
            </a:xfrm>
            <a:prstGeom prst="rect">
              <a:avLst/>
            </a:prstGeom>
            <a:blipFill>
              <a:blip r:embed="rId4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5" name="object 145"/>
          <p:cNvSpPr txBox="1"/>
          <p:nvPr/>
        </p:nvSpPr>
        <p:spPr>
          <a:xfrm>
            <a:off x="13486130" y="7131212"/>
            <a:ext cx="214629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Storytelling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Pitching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13459587" y="6639161"/>
            <a:ext cx="344170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10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TELL </a:t>
            </a:r>
            <a:r>
              <a:rPr dirty="0" sz="350" spc="-10" b="1">
                <a:latin typeface="Arial"/>
                <a:cs typeface="Arial"/>
              </a:rPr>
              <a:t>YOUR  </a:t>
            </a:r>
            <a:r>
              <a:rPr dirty="0" sz="350" spc="30" b="1">
                <a:latin typeface="Arial"/>
                <a:cs typeface="Arial"/>
              </a:rPr>
              <a:t>COM</a:t>
            </a:r>
            <a:r>
              <a:rPr dirty="0" sz="350" spc="55" b="1">
                <a:latin typeface="Arial"/>
                <a:cs typeface="Arial"/>
              </a:rPr>
              <a:t>M</a:t>
            </a:r>
            <a:r>
              <a:rPr dirty="0" sz="350" spc="-5" b="1">
                <a:latin typeface="Arial"/>
                <a:cs typeface="Arial"/>
              </a:rPr>
              <a:t>UN</a:t>
            </a:r>
            <a:r>
              <a:rPr dirty="0" sz="350" spc="-15" b="1">
                <a:latin typeface="Arial"/>
                <a:cs typeface="Arial"/>
              </a:rPr>
              <a:t>IT</a:t>
            </a:r>
            <a:r>
              <a:rPr dirty="0" sz="350" spc="5" b="1">
                <a:latin typeface="Arial"/>
                <a:cs typeface="Arial"/>
              </a:rPr>
              <a:t>Y</a:t>
            </a:r>
            <a:endParaRPr sz="350">
              <a:latin typeface="Arial"/>
              <a:cs typeface="Arial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9752013" y="9173908"/>
            <a:ext cx="2667635" cy="21590"/>
          </a:xfrm>
          <a:custGeom>
            <a:avLst/>
            <a:gdLst/>
            <a:ahLst/>
            <a:cxnLst/>
            <a:rect l="l" t="t" r="r" b="b"/>
            <a:pathLst>
              <a:path w="2667634" h="21590">
                <a:moveTo>
                  <a:pt x="1686293" y="0"/>
                </a:moveTo>
                <a:lnTo>
                  <a:pt x="0" y="0"/>
                </a:lnTo>
                <a:lnTo>
                  <a:pt x="0" y="21539"/>
                </a:lnTo>
                <a:lnTo>
                  <a:pt x="1686293" y="21539"/>
                </a:lnTo>
                <a:lnTo>
                  <a:pt x="1686293" y="0"/>
                </a:lnTo>
                <a:close/>
              </a:path>
              <a:path w="2667634" h="21590">
                <a:moveTo>
                  <a:pt x="2667063" y="0"/>
                </a:moveTo>
                <a:lnTo>
                  <a:pt x="2124341" y="0"/>
                </a:lnTo>
                <a:lnTo>
                  <a:pt x="2124341" y="21539"/>
                </a:lnTo>
                <a:lnTo>
                  <a:pt x="2667063" y="21539"/>
                </a:lnTo>
                <a:lnTo>
                  <a:pt x="2667063" y="0"/>
                </a:lnTo>
                <a:close/>
              </a:path>
            </a:pathLst>
          </a:custGeom>
          <a:solidFill>
            <a:srgbClr val="D2232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 txBox="1"/>
          <p:nvPr/>
        </p:nvSpPr>
        <p:spPr>
          <a:xfrm>
            <a:off x="8657132" y="9206420"/>
            <a:ext cx="58356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5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300401" y="9206420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11852958" y="9206420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3136968" y="9206420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8463178" y="6101727"/>
            <a:ext cx="5756910" cy="3317240"/>
          </a:xfrm>
          <a:custGeom>
            <a:avLst/>
            <a:gdLst/>
            <a:ahLst/>
            <a:cxnLst/>
            <a:rect l="l" t="t" r="r" b="b"/>
            <a:pathLst>
              <a:path w="5756909" h="331724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3252127"/>
                </a:lnTo>
                <a:lnTo>
                  <a:pt x="1013" y="3289638"/>
                </a:lnTo>
                <a:lnTo>
                  <a:pt x="8108" y="3308900"/>
                </a:lnTo>
                <a:lnTo>
                  <a:pt x="27367" y="3315997"/>
                </a:lnTo>
                <a:lnTo>
                  <a:pt x="64871" y="3317011"/>
                </a:lnTo>
                <a:lnTo>
                  <a:pt x="5691568" y="3317011"/>
                </a:lnTo>
                <a:lnTo>
                  <a:pt x="5729072" y="3315997"/>
                </a:lnTo>
                <a:lnTo>
                  <a:pt x="5748331" y="3308900"/>
                </a:lnTo>
                <a:lnTo>
                  <a:pt x="5755426" y="3289638"/>
                </a:lnTo>
                <a:lnTo>
                  <a:pt x="5756440" y="3252127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 txBox="1"/>
          <p:nvPr/>
        </p:nvSpPr>
        <p:spPr>
          <a:xfrm>
            <a:off x="8447303" y="2020684"/>
            <a:ext cx="36258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10" b="1">
                <a:latin typeface="Arial"/>
                <a:cs typeface="Arial"/>
              </a:rPr>
              <a:t>OPTION </a:t>
            </a:r>
            <a:r>
              <a:rPr dirty="0" sz="1200" spc="40" b="1">
                <a:latin typeface="Arial"/>
                <a:cs typeface="Arial"/>
              </a:rPr>
              <a:t>1: </a:t>
            </a:r>
            <a:r>
              <a:rPr dirty="0" sz="1200" spc="-30" b="1">
                <a:latin typeface="Arial"/>
                <a:cs typeface="Arial"/>
              </a:rPr>
              <a:t>REGIONAL </a:t>
            </a:r>
            <a:r>
              <a:rPr dirty="0" sz="1200" spc="-35" b="1">
                <a:latin typeface="Arial"/>
                <a:cs typeface="Arial"/>
              </a:rPr>
              <a:t>TEAMS </a:t>
            </a:r>
            <a:r>
              <a:rPr dirty="0" sz="1200" spc="85" b="1">
                <a:latin typeface="Arial"/>
                <a:cs typeface="Arial"/>
              </a:rPr>
              <a:t>- </a:t>
            </a:r>
            <a:r>
              <a:rPr dirty="0" sz="1200" spc="100" b="1">
                <a:latin typeface="Arial"/>
                <a:cs typeface="Arial"/>
              </a:rPr>
              <a:t>4</a:t>
            </a:r>
            <a:r>
              <a:rPr dirty="0" sz="1200" spc="-120" b="1">
                <a:latin typeface="Arial"/>
                <a:cs typeface="Arial"/>
              </a:rPr>
              <a:t> </a:t>
            </a:r>
            <a:r>
              <a:rPr dirty="0" sz="1200" spc="-35" b="1">
                <a:latin typeface="Arial"/>
                <a:cs typeface="Arial"/>
              </a:rPr>
              <a:t>WORKSHOPS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8463178" y="2418372"/>
            <a:ext cx="5756910" cy="3461385"/>
          </a:xfrm>
          <a:custGeom>
            <a:avLst/>
            <a:gdLst/>
            <a:ahLst/>
            <a:cxnLst/>
            <a:rect l="l" t="t" r="r" b="b"/>
            <a:pathLst>
              <a:path w="5756909" h="3461385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3396132"/>
                </a:lnTo>
                <a:lnTo>
                  <a:pt x="1013" y="3433636"/>
                </a:lnTo>
                <a:lnTo>
                  <a:pt x="8108" y="3452895"/>
                </a:lnTo>
                <a:lnTo>
                  <a:pt x="27367" y="3459990"/>
                </a:lnTo>
                <a:lnTo>
                  <a:pt x="64871" y="3461004"/>
                </a:lnTo>
                <a:lnTo>
                  <a:pt x="5691568" y="3461004"/>
                </a:lnTo>
                <a:lnTo>
                  <a:pt x="5729072" y="3459990"/>
                </a:lnTo>
                <a:lnTo>
                  <a:pt x="5748331" y="3452895"/>
                </a:lnTo>
                <a:lnTo>
                  <a:pt x="5755426" y="3433636"/>
                </a:lnTo>
                <a:lnTo>
                  <a:pt x="5756440" y="3396132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49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 txBox="1"/>
          <p:nvPr/>
        </p:nvSpPr>
        <p:spPr>
          <a:xfrm>
            <a:off x="8684145" y="2690698"/>
            <a:ext cx="495173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Option 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1: </a:t>
            </a: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Regional</a:t>
            </a:r>
            <a:r>
              <a:rPr dirty="0" sz="1000" spc="3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50" b="1" i="1">
                <a:solidFill>
                  <a:srgbClr val="00B3F0"/>
                </a:solidFill>
                <a:latin typeface="Arial"/>
                <a:cs typeface="Arial"/>
              </a:rPr>
              <a:t>Teams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-25" i="1">
                <a:solidFill>
                  <a:srgbClr val="414042"/>
                </a:solidFill>
                <a:latin typeface="Arial"/>
                <a:cs typeface="Arial"/>
              </a:rPr>
              <a:t>Four </a:t>
            </a: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workshops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schools.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Individual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fieldwork </a:t>
            </a:r>
            <a:r>
              <a:rPr dirty="0" sz="1000" spc="45" i="1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between 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workshops.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946353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10</a:t>
            </a:r>
            <a:endParaRPr sz="600">
              <a:latin typeface="Arial"/>
              <a:cs typeface="Arial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14047342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11</a:t>
            </a:r>
            <a:endParaRPr sz="6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8684145" y="3300298"/>
            <a:ext cx="4979670" cy="8235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 b="1">
                <a:solidFill>
                  <a:srgbClr val="414042"/>
                </a:solidFill>
                <a:latin typeface="Arial"/>
                <a:cs typeface="Arial"/>
              </a:rPr>
              <a:t>Pros:</a:t>
            </a:r>
            <a:endParaRPr sz="1000">
              <a:latin typeface="Arial"/>
              <a:cs typeface="Arial"/>
            </a:endParaRPr>
          </a:p>
          <a:p>
            <a:pPr marL="120650" marR="202565" indent="-1079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chance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collaborate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local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schools.  </a:t>
            </a: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diversity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perspectives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enriches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process.</a:t>
            </a:r>
            <a:endParaRPr sz="1000">
              <a:latin typeface="Arial"/>
              <a:cs typeface="Arial"/>
            </a:endParaRPr>
          </a:p>
          <a:p>
            <a:pPr marL="120650" marR="5080" indent="-1079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maximize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opportunities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through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receive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coaching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8684145" y="4286580"/>
            <a:ext cx="401955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0" b="1">
                <a:solidFill>
                  <a:srgbClr val="414042"/>
                </a:solidFill>
                <a:latin typeface="Arial"/>
                <a:cs typeface="Arial"/>
              </a:rPr>
              <a:t>Cons: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logistics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budget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required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groups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together.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requires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several days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dirty="0" sz="1000" spc="-1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8684145" y="4932121"/>
            <a:ext cx="518604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-25" b="1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Consider </a:t>
            </a:r>
            <a:r>
              <a:rPr dirty="0" sz="1000" spc="-50" b="1">
                <a:solidFill>
                  <a:srgbClr val="414042"/>
                </a:solidFill>
                <a:latin typeface="Arial"/>
                <a:cs typeface="Arial"/>
              </a:rPr>
              <a:t>This</a:t>
            </a:r>
            <a:r>
              <a:rPr dirty="0" sz="1000" spc="105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 b="1">
                <a:solidFill>
                  <a:srgbClr val="414042"/>
                </a:solidFill>
                <a:latin typeface="Arial"/>
                <a:cs typeface="Arial"/>
              </a:rPr>
              <a:t>Model: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live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region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relative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ease,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 If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day,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76617" y="7486942"/>
            <a:ext cx="5304155" cy="1207770"/>
            <a:chOff x="1076617" y="7486942"/>
            <a:chExt cx="5304155" cy="1207770"/>
          </a:xfrm>
        </p:grpSpPr>
        <p:sp>
          <p:nvSpPr>
            <p:cNvPr id="3" name="object 3"/>
            <p:cNvSpPr/>
            <p:nvPr/>
          </p:nvSpPr>
          <p:spPr>
            <a:xfrm>
              <a:off x="4318660" y="7489494"/>
              <a:ext cx="533400" cy="1202690"/>
            </a:xfrm>
            <a:custGeom>
              <a:avLst/>
              <a:gdLst/>
              <a:ahLst/>
              <a:cxnLst/>
              <a:rect l="l" t="t" r="r" b="b"/>
              <a:pathLst>
                <a:path w="533400" h="1202690">
                  <a:moveTo>
                    <a:pt x="532790" y="1154798"/>
                  </a:moveTo>
                  <a:lnTo>
                    <a:pt x="505470" y="1196094"/>
                  </a:lnTo>
                  <a:lnTo>
                    <a:pt x="44665" y="1202143"/>
                  </a:lnTo>
                  <a:lnTo>
                    <a:pt x="27319" y="1198717"/>
                  </a:lnTo>
                  <a:lnTo>
                    <a:pt x="13117" y="1189201"/>
                  </a:lnTo>
                  <a:lnTo>
                    <a:pt x="3523" y="1175053"/>
                  </a:lnTo>
                  <a:lnTo>
                    <a:pt x="0" y="1157731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488124" y="0"/>
                  </a:lnTo>
                  <a:lnTo>
                    <a:pt x="505465" y="3523"/>
                  </a:lnTo>
                  <a:lnTo>
                    <a:pt x="519668" y="13117"/>
                  </a:lnTo>
                  <a:lnTo>
                    <a:pt x="529265" y="27319"/>
                  </a:lnTo>
                  <a:lnTo>
                    <a:pt x="532790" y="44665"/>
                  </a:lnTo>
                  <a:lnTo>
                    <a:pt x="532790" y="1154798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352224" y="7489482"/>
              <a:ext cx="1026160" cy="1202690"/>
            </a:xfrm>
            <a:custGeom>
              <a:avLst/>
              <a:gdLst/>
              <a:ahLst/>
              <a:cxnLst/>
              <a:rect l="l" t="t" r="r" b="b"/>
              <a:pathLst>
                <a:path w="1026160" h="1202690">
                  <a:moveTo>
                    <a:pt x="1025664" y="1157732"/>
                  </a:moveTo>
                  <a:lnTo>
                    <a:pt x="1022139" y="1175073"/>
                  </a:lnTo>
                  <a:lnTo>
                    <a:pt x="1012544" y="1189275"/>
                  </a:lnTo>
                  <a:lnTo>
                    <a:pt x="998345" y="1198872"/>
                  </a:lnTo>
                  <a:lnTo>
                    <a:pt x="981011" y="1202397"/>
                  </a:lnTo>
                  <a:lnTo>
                    <a:pt x="44665" y="1202397"/>
                  </a:lnTo>
                  <a:lnTo>
                    <a:pt x="27324" y="1198872"/>
                  </a:lnTo>
                  <a:lnTo>
                    <a:pt x="13122" y="1189275"/>
                  </a:lnTo>
                  <a:lnTo>
                    <a:pt x="3525" y="1175073"/>
                  </a:lnTo>
                  <a:lnTo>
                    <a:pt x="0" y="1157732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981011" y="0"/>
                  </a:lnTo>
                  <a:lnTo>
                    <a:pt x="998345" y="3523"/>
                  </a:lnTo>
                  <a:lnTo>
                    <a:pt x="1012544" y="13117"/>
                  </a:lnTo>
                  <a:lnTo>
                    <a:pt x="1022139" y="27319"/>
                  </a:lnTo>
                  <a:lnTo>
                    <a:pt x="1025664" y="44665"/>
                  </a:lnTo>
                  <a:lnTo>
                    <a:pt x="1025664" y="115773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079157" y="7489494"/>
              <a:ext cx="610235" cy="1199515"/>
            </a:xfrm>
            <a:custGeom>
              <a:avLst/>
              <a:gdLst/>
              <a:ahLst/>
              <a:cxnLst/>
              <a:rect l="l" t="t" r="r" b="b"/>
              <a:pathLst>
                <a:path w="610235" h="1199515">
                  <a:moveTo>
                    <a:pt x="609739" y="1154582"/>
                  </a:moveTo>
                  <a:lnTo>
                    <a:pt x="606214" y="1171923"/>
                  </a:lnTo>
                  <a:lnTo>
                    <a:pt x="596617" y="1186126"/>
                  </a:lnTo>
                  <a:lnTo>
                    <a:pt x="582414" y="1195723"/>
                  </a:lnTo>
                  <a:lnTo>
                    <a:pt x="565073" y="1199248"/>
                  </a:lnTo>
                  <a:lnTo>
                    <a:pt x="44678" y="1199248"/>
                  </a:lnTo>
                  <a:lnTo>
                    <a:pt x="27330" y="1195723"/>
                  </a:lnTo>
                  <a:lnTo>
                    <a:pt x="13123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3" y="13122"/>
                  </a:lnTo>
                  <a:lnTo>
                    <a:pt x="27330" y="3525"/>
                  </a:lnTo>
                  <a:lnTo>
                    <a:pt x="44678" y="0"/>
                  </a:lnTo>
                  <a:lnTo>
                    <a:pt x="565073" y="0"/>
                  </a:lnTo>
                  <a:lnTo>
                    <a:pt x="582414" y="3525"/>
                  </a:lnTo>
                  <a:lnTo>
                    <a:pt x="596617" y="13122"/>
                  </a:lnTo>
                  <a:lnTo>
                    <a:pt x="606214" y="27324"/>
                  </a:lnTo>
                  <a:lnTo>
                    <a:pt x="609739" y="44665"/>
                  </a:lnTo>
                  <a:lnTo>
                    <a:pt x="609739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180945" y="7489494"/>
              <a:ext cx="1675130" cy="1199515"/>
            </a:xfrm>
            <a:custGeom>
              <a:avLst/>
              <a:gdLst/>
              <a:ahLst/>
              <a:cxnLst/>
              <a:rect l="l" t="t" r="r" b="b"/>
              <a:pathLst>
                <a:path w="1675129" h="1199515">
                  <a:moveTo>
                    <a:pt x="1674863" y="1154582"/>
                  </a:moveTo>
                  <a:lnTo>
                    <a:pt x="1671338" y="1171923"/>
                  </a:lnTo>
                  <a:lnTo>
                    <a:pt x="1661741" y="1186126"/>
                  </a:lnTo>
                  <a:lnTo>
                    <a:pt x="1647538" y="1195723"/>
                  </a:lnTo>
                  <a:lnTo>
                    <a:pt x="1630197" y="1199248"/>
                  </a:lnTo>
                  <a:lnTo>
                    <a:pt x="44665" y="1199248"/>
                  </a:lnTo>
                  <a:lnTo>
                    <a:pt x="27324" y="1195723"/>
                  </a:lnTo>
                  <a:lnTo>
                    <a:pt x="13122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2" y="13122"/>
                  </a:lnTo>
                  <a:lnTo>
                    <a:pt x="27324" y="3525"/>
                  </a:lnTo>
                  <a:lnTo>
                    <a:pt x="44665" y="0"/>
                  </a:lnTo>
                  <a:lnTo>
                    <a:pt x="1630197" y="0"/>
                  </a:lnTo>
                  <a:lnTo>
                    <a:pt x="1647538" y="3525"/>
                  </a:lnTo>
                  <a:lnTo>
                    <a:pt x="1661741" y="13122"/>
                  </a:lnTo>
                  <a:lnTo>
                    <a:pt x="1671338" y="27324"/>
                  </a:lnTo>
                  <a:lnTo>
                    <a:pt x="1674863" y="44665"/>
                  </a:lnTo>
                  <a:lnTo>
                    <a:pt x="1674863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2762135" y="8622466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99015" y="8622466"/>
            <a:ext cx="38100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35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53109" y="8700627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8390" y="8622466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99471" y="8622466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74851" y="8700627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92607" y="8700627"/>
            <a:ext cx="29908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 </a:t>
            </a:r>
            <a:r>
              <a:rPr dirty="0" sz="250" spc="-25">
                <a:solidFill>
                  <a:srgbClr val="808285"/>
                </a:solidFill>
                <a:latin typeface="Arial"/>
                <a:cs typeface="Arial"/>
              </a:rPr>
              <a:t>FIELD </a:t>
            </a: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WORK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965365" y="6323368"/>
            <a:ext cx="5694680" cy="2446655"/>
            <a:chOff x="965365" y="6323368"/>
            <a:chExt cx="5694680" cy="2446655"/>
          </a:xfrm>
        </p:grpSpPr>
        <p:sp>
          <p:nvSpPr>
            <p:cNvPr id="15" name="object 15"/>
            <p:cNvSpPr/>
            <p:nvPr/>
          </p:nvSpPr>
          <p:spPr>
            <a:xfrm>
              <a:off x="968540" y="7972539"/>
              <a:ext cx="5409565" cy="3810"/>
            </a:xfrm>
            <a:custGeom>
              <a:avLst/>
              <a:gdLst/>
              <a:ahLst/>
              <a:cxnLst/>
              <a:rect l="l" t="t" r="r" b="b"/>
              <a:pathLst>
                <a:path w="5409565" h="3809">
                  <a:moveTo>
                    <a:pt x="5409349" y="0"/>
                  </a:moveTo>
                  <a:lnTo>
                    <a:pt x="0" y="3263"/>
                  </a:lnTo>
                </a:path>
              </a:pathLst>
            </a:custGeom>
            <a:ln w="6299">
              <a:solidFill>
                <a:srgbClr val="D1D3D4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419253" y="6323368"/>
              <a:ext cx="240665" cy="2356485"/>
            </a:xfrm>
            <a:custGeom>
              <a:avLst/>
              <a:gdLst/>
              <a:ahLst/>
              <a:cxnLst/>
              <a:rect l="l" t="t" r="r" b="b"/>
              <a:pathLst>
                <a:path w="240665" h="2356484">
                  <a:moveTo>
                    <a:pt x="240356" y="0"/>
                  </a:moveTo>
                  <a:lnTo>
                    <a:pt x="0" y="0"/>
                  </a:lnTo>
                  <a:lnTo>
                    <a:pt x="0" y="1059446"/>
                  </a:lnTo>
                  <a:lnTo>
                    <a:pt x="50838" y="1113409"/>
                  </a:lnTo>
                  <a:lnTo>
                    <a:pt x="0" y="1167396"/>
                  </a:lnTo>
                  <a:lnTo>
                    <a:pt x="0" y="2355913"/>
                  </a:lnTo>
                  <a:lnTo>
                    <a:pt x="240340" y="2355913"/>
                  </a:lnTo>
                  <a:lnTo>
                    <a:pt x="240356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589163" y="6414376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589163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118588" y="6414376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118575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684386" y="6414376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2684386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3199587" y="6414376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199587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3762451" y="6414376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3762451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4253395" y="6414376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4253395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4768773" y="6414376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4768773" y="63328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5304535" y="6417526"/>
              <a:ext cx="71920" cy="15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5304535" y="6335979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/>
          <p:cNvSpPr txBox="1"/>
          <p:nvPr/>
        </p:nvSpPr>
        <p:spPr>
          <a:xfrm>
            <a:off x="1064023" y="6794497"/>
            <a:ext cx="473075" cy="32829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Smooth </a:t>
            </a:r>
            <a:r>
              <a:rPr dirty="0" sz="250">
                <a:latin typeface="Arial"/>
                <a:cs typeface="Arial"/>
              </a:rPr>
              <a:t>Sailing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Quantitative Data</a:t>
            </a:r>
            <a:r>
              <a:rPr dirty="0" sz="250" spc="-10">
                <a:latin typeface="Arial"/>
                <a:cs typeface="Arial"/>
              </a:rPr>
              <a:t> Analysis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Identify </a:t>
            </a:r>
            <a:r>
              <a:rPr dirty="0" sz="250" spc="15">
                <a:latin typeface="Arial"/>
                <a:cs typeface="Arial"/>
              </a:rPr>
              <a:t>a </a:t>
            </a:r>
            <a:r>
              <a:rPr dirty="0" sz="250">
                <a:latin typeface="Arial"/>
                <a:cs typeface="Arial"/>
              </a:rPr>
              <a:t>Problem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Explore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Secondary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Research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Stakeholder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48651" y="6794497"/>
            <a:ext cx="374650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</a:t>
            </a:r>
            <a:endParaRPr sz="2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648651" y="6914291"/>
            <a:ext cx="441325" cy="51752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b="1">
                <a:latin typeface="Arial"/>
                <a:cs typeface="Arial"/>
              </a:rPr>
              <a:t> </a:t>
            </a:r>
            <a:r>
              <a:rPr dirty="0" sz="250" spc="-15" b="1">
                <a:latin typeface="Arial"/>
                <a:cs typeface="Arial"/>
              </a:rPr>
              <a:t>A: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</a:t>
            </a:r>
            <a:r>
              <a:rPr dirty="0" sz="250" spc="-5">
                <a:latin typeface="Arial"/>
                <a:cs typeface="Arial"/>
              </a:rPr>
              <a:t> Questions</a:t>
            </a:r>
            <a:endParaRPr sz="250">
              <a:latin typeface="Arial"/>
              <a:cs typeface="Arial"/>
            </a:endParaRPr>
          </a:p>
          <a:p>
            <a:pPr marL="40640" marR="10350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Additional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  </a:t>
            </a:r>
            <a:r>
              <a:rPr dirty="0" sz="250" spc="-10">
                <a:latin typeface="Arial"/>
                <a:cs typeface="Arial"/>
              </a:rPr>
              <a:t>Techniques</a:t>
            </a:r>
            <a:endParaRPr sz="250">
              <a:latin typeface="Arial"/>
              <a:cs typeface="Arial"/>
            </a:endParaRPr>
          </a:p>
          <a:p>
            <a:pPr marL="40640" marR="14033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 </a:t>
            </a:r>
            <a:r>
              <a:rPr dirty="0" sz="250" spc="-5">
                <a:latin typeface="Arial"/>
                <a:cs typeface="Arial"/>
              </a:rPr>
              <a:t>Notes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Reﬂections</a:t>
            </a:r>
            <a:endParaRPr sz="250">
              <a:latin typeface="Arial"/>
              <a:cs typeface="Arial"/>
            </a:endParaRPr>
          </a:p>
          <a:p>
            <a:pPr marL="40640" marR="64769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Journey 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ts val="285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>
                <a:latin typeface="Arial"/>
                <a:cs typeface="Arial"/>
              </a:rPr>
              <a:t> Shadow</a:t>
            </a:r>
            <a:endParaRPr sz="250">
              <a:latin typeface="Arial"/>
              <a:cs typeface="Arial"/>
            </a:endParaRPr>
          </a:p>
          <a:p>
            <a:pPr marL="40640">
              <a:lnSpc>
                <a:spcPts val="285"/>
              </a:lnSpc>
            </a:pPr>
            <a:r>
              <a:rPr dirty="0" sz="250" spc="15">
                <a:latin typeface="Arial"/>
                <a:cs typeface="Arial"/>
              </a:rPr>
              <a:t>-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Shadow </a:t>
            </a:r>
            <a:r>
              <a:rPr dirty="0" sz="250" spc="-5">
                <a:latin typeface="Arial"/>
                <a:cs typeface="Arial"/>
              </a:rPr>
              <a:t>Notes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5">
                <a:latin typeface="Arial"/>
                <a:cs typeface="Arial"/>
              </a:rPr>
              <a:t> Reﬂection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79581" y="7402793"/>
            <a:ext cx="7651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1660" algn="l"/>
              </a:tabLst>
            </a:pPr>
            <a:r>
              <a:rPr dirty="0" u="sng" sz="250" spc="5">
                <a:uFill>
                  <a:solidFill>
                    <a:srgbClr val="999B9E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50" spc="5">
                <a:uFill>
                  <a:solidFill>
                    <a:srgbClr val="999B9E"/>
                  </a:solidFill>
                </a:uFill>
                <a:latin typeface="Arial"/>
                <a:cs typeface="Arial"/>
              </a:rPr>
              <a:t>	</a:t>
            </a:r>
            <a:r>
              <a:rPr dirty="0" sz="250" spc="5">
                <a:latin typeface="Arial"/>
                <a:cs typeface="Arial"/>
              </a:rPr>
              <a:t>  </a:t>
            </a:r>
            <a:r>
              <a:rPr dirty="0" sz="250" spc="10">
                <a:latin typeface="Arial"/>
                <a:cs typeface="Arial"/>
              </a:rPr>
              <a:t> </a:t>
            </a:r>
            <a:r>
              <a:rPr dirty="0" sz="250" spc="15">
                <a:latin typeface="Arial"/>
                <a:cs typeface="Arial"/>
              </a:rPr>
              <a:t>-</a:t>
            </a:r>
            <a:r>
              <a:rPr dirty="0" sz="250" spc="-2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169017" y="6794528"/>
            <a:ext cx="397510" cy="22732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15">
                <a:latin typeface="Arial"/>
                <a:cs typeface="Arial"/>
              </a:rPr>
              <a:t>Guesses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Point </a:t>
            </a:r>
            <a:r>
              <a:rPr dirty="0" sz="250" spc="10">
                <a:latin typeface="Arial"/>
                <a:cs typeface="Arial"/>
              </a:rPr>
              <a:t>of</a:t>
            </a:r>
            <a:r>
              <a:rPr dirty="0" sz="250">
                <a:latin typeface="Arial"/>
                <a:cs typeface="Arial"/>
              </a:rPr>
              <a:t> View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How </a:t>
            </a:r>
            <a:r>
              <a:rPr dirty="0" sz="250" spc="5">
                <a:latin typeface="Arial"/>
                <a:cs typeface="Arial"/>
              </a:rPr>
              <a:t>Might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We</a:t>
            </a:r>
            <a:endParaRPr sz="2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40187" y="6794528"/>
            <a:ext cx="37084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Prepare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Solo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Group</a:t>
            </a:r>
            <a:r>
              <a:rPr dirty="0" sz="250" spc="-5">
                <a:latin typeface="Arial"/>
                <a:cs typeface="Arial"/>
              </a:rPr>
              <a:t>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 spc="-5">
                <a:latin typeface="Arial"/>
                <a:cs typeface="Arial"/>
              </a:rPr>
              <a:t> Selection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253714" y="6794528"/>
            <a:ext cx="369570" cy="3632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  <a:p>
            <a:pPr marL="40640" marR="34925" indent="-28575">
              <a:lnSpc>
                <a:spcPts val="270"/>
              </a:lnSpc>
              <a:spcBef>
                <a:spcPts val="13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Tips </a:t>
            </a:r>
            <a:r>
              <a:rPr dirty="0" sz="250" spc="10">
                <a:latin typeface="Arial"/>
                <a:cs typeface="Arial"/>
              </a:rPr>
              <a:t>for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Designing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6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31850" y="6794528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31850" y="6914322"/>
            <a:ext cx="403225" cy="44830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25" b="1">
                <a:latin typeface="Arial"/>
                <a:cs typeface="Arial"/>
              </a:rPr>
              <a:t>B:</a:t>
            </a:r>
            <a:endParaRPr sz="250">
              <a:latin typeface="Arial"/>
              <a:cs typeface="Arial"/>
            </a:endParaRPr>
          </a:p>
          <a:p>
            <a:pPr marL="40640" marR="7556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  <a:p>
            <a:pPr marL="40640" marR="508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Evaluating </a:t>
            </a:r>
            <a:r>
              <a:rPr dirty="0" sz="250" spc="-5">
                <a:latin typeface="Arial"/>
                <a:cs typeface="Arial"/>
              </a:rPr>
              <a:t>Prototypes</a:t>
            </a:r>
            <a:r>
              <a:rPr dirty="0" sz="250" spc="-2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to  Get to </a:t>
            </a:r>
            <a:r>
              <a:rPr dirty="0" sz="250">
                <a:latin typeface="Arial"/>
                <a:cs typeface="Arial"/>
              </a:rPr>
              <a:t>Next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Steps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What’s</a:t>
            </a:r>
            <a:r>
              <a:rPr dirty="0" sz="250" spc="-5">
                <a:latin typeface="Arial"/>
                <a:cs typeface="Arial"/>
              </a:rPr>
              <a:t> Next?</a:t>
            </a:r>
            <a:endParaRPr sz="2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317327" y="6794560"/>
            <a:ext cx="36957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24078" y="6794749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824078" y="6914511"/>
            <a:ext cx="360680" cy="3124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5" b="1">
                <a:latin typeface="Arial"/>
                <a:cs typeface="Arial"/>
              </a:rPr>
              <a:t>C:</a:t>
            </a:r>
            <a:endParaRPr sz="250">
              <a:latin typeface="Arial"/>
              <a:cs typeface="Arial"/>
            </a:endParaRPr>
          </a:p>
          <a:p>
            <a:pPr marL="40640" marR="3302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416931" y="6797712"/>
            <a:ext cx="294005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0">
                <a:latin typeface="Arial"/>
                <a:cs typeface="Arial"/>
              </a:rPr>
              <a:t>Reﬁne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Project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Planning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36935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4477943" y="7621320"/>
            <a:ext cx="117157" cy="1244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3923372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961345" y="7621320"/>
            <a:ext cx="117144" cy="12448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5497474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538609" y="7621320"/>
            <a:ext cx="117144" cy="1244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/>
          <p:nvPr/>
        </p:nvSpPr>
        <p:spPr>
          <a:xfrm>
            <a:off x="3369424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410559" y="7621320"/>
            <a:ext cx="117144" cy="1244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 txBox="1"/>
          <p:nvPr/>
        </p:nvSpPr>
        <p:spPr>
          <a:xfrm>
            <a:off x="2847022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888132" y="7621320"/>
            <a:ext cx="117157" cy="1244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2327236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368359" y="7621320"/>
            <a:ext cx="117144" cy="1244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1779625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820748" y="7621320"/>
            <a:ext cx="117144" cy="1244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4959070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264117" y="7621320"/>
            <a:ext cx="2853690" cy="519430"/>
            <a:chOff x="2264117" y="7621320"/>
            <a:chExt cx="2853690" cy="519430"/>
          </a:xfrm>
        </p:grpSpPr>
        <p:sp>
          <p:nvSpPr>
            <p:cNvPr id="62" name="object 62"/>
            <p:cNvSpPr/>
            <p:nvPr/>
          </p:nvSpPr>
          <p:spPr>
            <a:xfrm>
              <a:off x="5000193" y="7621320"/>
              <a:ext cx="117144" cy="12448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2264117" y="8016240"/>
              <a:ext cx="117144" cy="124485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2462466" y="8016240"/>
              <a:ext cx="117157" cy="124485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5" name="object 65"/>
          <p:cNvSpPr txBox="1"/>
          <p:nvPr/>
        </p:nvSpPr>
        <p:spPr>
          <a:xfrm>
            <a:off x="2233155" y="8146022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2781960" y="8016240"/>
            <a:ext cx="326390" cy="372745"/>
            <a:chOff x="2781960" y="8016240"/>
            <a:chExt cx="326390" cy="372745"/>
          </a:xfrm>
        </p:grpSpPr>
        <p:sp>
          <p:nvSpPr>
            <p:cNvPr id="67" name="object 67"/>
            <p:cNvSpPr/>
            <p:nvPr/>
          </p:nvSpPr>
          <p:spPr>
            <a:xfrm>
              <a:off x="2781960" y="8016240"/>
              <a:ext cx="117144" cy="124485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/>
            <p:cNvSpPr/>
            <p:nvPr/>
          </p:nvSpPr>
          <p:spPr>
            <a:xfrm>
              <a:off x="2889123" y="8264385"/>
              <a:ext cx="117144" cy="124485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2990799" y="8016240"/>
              <a:ext cx="117144" cy="12448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0" name="object 70"/>
          <p:cNvSpPr txBox="1"/>
          <p:nvPr/>
        </p:nvSpPr>
        <p:spPr>
          <a:xfrm>
            <a:off x="2751099" y="8146022"/>
            <a:ext cx="407034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813534" y="8389497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1842604" y="8016240"/>
            <a:ext cx="2249805" cy="372745"/>
            <a:chOff x="1842604" y="8016240"/>
            <a:chExt cx="2249805" cy="372745"/>
          </a:xfrm>
        </p:grpSpPr>
        <p:sp>
          <p:nvSpPr>
            <p:cNvPr id="73" name="object 73"/>
            <p:cNvSpPr/>
            <p:nvPr/>
          </p:nvSpPr>
          <p:spPr>
            <a:xfrm>
              <a:off x="3310331" y="8016240"/>
              <a:ext cx="117157" cy="124485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/>
            <p:cNvSpPr/>
            <p:nvPr/>
          </p:nvSpPr>
          <p:spPr>
            <a:xfrm>
              <a:off x="1842604" y="8264385"/>
              <a:ext cx="117144" cy="124485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/>
            <p:cNvSpPr/>
            <p:nvPr/>
          </p:nvSpPr>
          <p:spPr>
            <a:xfrm>
              <a:off x="3974782" y="8258860"/>
              <a:ext cx="117157" cy="124472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3534206" y="8016240"/>
              <a:ext cx="117144" cy="124485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7" name="object 77"/>
          <p:cNvSpPr txBox="1"/>
          <p:nvPr/>
        </p:nvSpPr>
        <p:spPr>
          <a:xfrm>
            <a:off x="3279482" y="8146022"/>
            <a:ext cx="4222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3855339" y="8016240"/>
            <a:ext cx="328930" cy="125095"/>
            <a:chOff x="3855339" y="8016240"/>
            <a:chExt cx="328930" cy="125095"/>
          </a:xfrm>
        </p:grpSpPr>
        <p:sp>
          <p:nvSpPr>
            <p:cNvPr id="79" name="object 79"/>
            <p:cNvSpPr/>
            <p:nvPr/>
          </p:nvSpPr>
          <p:spPr>
            <a:xfrm>
              <a:off x="3855339" y="8016240"/>
              <a:ext cx="117144" cy="12448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4066603" y="8016240"/>
              <a:ext cx="117144" cy="124485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1" name="object 81"/>
          <p:cNvSpPr txBox="1"/>
          <p:nvPr/>
        </p:nvSpPr>
        <p:spPr>
          <a:xfrm>
            <a:off x="3827627" y="8146022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4889893" y="8016240"/>
            <a:ext cx="328930" cy="372745"/>
            <a:chOff x="4889893" y="8016240"/>
            <a:chExt cx="328930" cy="372745"/>
          </a:xfrm>
        </p:grpSpPr>
        <p:sp>
          <p:nvSpPr>
            <p:cNvPr id="83" name="object 83"/>
            <p:cNvSpPr/>
            <p:nvPr/>
          </p:nvSpPr>
          <p:spPr>
            <a:xfrm>
              <a:off x="5000193" y="8264385"/>
              <a:ext cx="117157" cy="124485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/>
            <p:cNvSpPr/>
            <p:nvPr/>
          </p:nvSpPr>
          <p:spPr>
            <a:xfrm>
              <a:off x="4889893" y="8016240"/>
              <a:ext cx="117157" cy="12448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/>
            <p:cNvSpPr/>
            <p:nvPr/>
          </p:nvSpPr>
          <p:spPr>
            <a:xfrm>
              <a:off x="5101158" y="8016240"/>
              <a:ext cx="117157" cy="124485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6" name="object 86"/>
          <p:cNvSpPr txBox="1"/>
          <p:nvPr/>
        </p:nvSpPr>
        <p:spPr>
          <a:xfrm>
            <a:off x="4859032" y="8146022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4366336" y="8016240"/>
            <a:ext cx="328930" cy="125095"/>
            <a:chOff x="4366336" y="8016240"/>
            <a:chExt cx="328930" cy="125095"/>
          </a:xfrm>
        </p:grpSpPr>
        <p:sp>
          <p:nvSpPr>
            <p:cNvPr id="88" name="object 88"/>
            <p:cNvSpPr/>
            <p:nvPr/>
          </p:nvSpPr>
          <p:spPr>
            <a:xfrm>
              <a:off x="4366336" y="8016240"/>
              <a:ext cx="117157" cy="124485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/>
            <p:cNvSpPr/>
            <p:nvPr/>
          </p:nvSpPr>
          <p:spPr>
            <a:xfrm>
              <a:off x="4577600" y="8016240"/>
              <a:ext cx="117157" cy="124485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0" name="object 90"/>
          <p:cNvSpPr txBox="1"/>
          <p:nvPr/>
        </p:nvSpPr>
        <p:spPr>
          <a:xfrm>
            <a:off x="4335488" y="8146022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767016" y="8389497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5423814" y="8016240"/>
            <a:ext cx="340995" cy="125095"/>
            <a:chOff x="5423814" y="8016240"/>
            <a:chExt cx="340995" cy="125095"/>
          </a:xfrm>
        </p:grpSpPr>
        <p:sp>
          <p:nvSpPr>
            <p:cNvPr id="93" name="object 93"/>
            <p:cNvSpPr/>
            <p:nvPr/>
          </p:nvSpPr>
          <p:spPr>
            <a:xfrm>
              <a:off x="5423814" y="8016240"/>
              <a:ext cx="117144" cy="124485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/>
            <p:cNvSpPr/>
            <p:nvPr/>
          </p:nvSpPr>
          <p:spPr>
            <a:xfrm>
              <a:off x="5647105" y="8016240"/>
              <a:ext cx="117144" cy="124485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5" name="object 95"/>
          <p:cNvSpPr txBox="1"/>
          <p:nvPr/>
        </p:nvSpPr>
        <p:spPr>
          <a:xfrm>
            <a:off x="5392940" y="8146022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6516285" y="6826080"/>
            <a:ext cx="85725" cy="1374775"/>
          </a:xfrm>
          <a:prstGeom prst="rect">
            <a:avLst/>
          </a:prstGeom>
        </p:spPr>
        <p:txBody>
          <a:bodyPr wrap="square" lIns="0" tIns="190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50" b="1">
                <a:solidFill>
                  <a:srgbClr val="FFFFFF"/>
                </a:solidFill>
                <a:latin typeface="Arial"/>
                <a:cs typeface="Arial"/>
              </a:rPr>
              <a:t>11 </a:t>
            </a:r>
            <a:r>
              <a:rPr dirty="0" sz="450" spc="5" b="1">
                <a:solidFill>
                  <a:srgbClr val="FFFFFF"/>
                </a:solidFill>
                <a:latin typeface="Arial"/>
                <a:cs typeface="Arial"/>
              </a:rPr>
              <a:t>REGIONAL PITCH </a:t>
            </a:r>
            <a:r>
              <a:rPr dirty="0" sz="450" spc="20" b="1">
                <a:solidFill>
                  <a:srgbClr val="FFFFFF"/>
                </a:solidFill>
                <a:latin typeface="Arial"/>
                <a:cs typeface="Arial"/>
              </a:rPr>
              <a:t>NIGHT </a:t>
            </a:r>
            <a:r>
              <a:rPr dirty="0" sz="450" spc="-15" b="1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4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50" spc="-5" b="1">
                <a:solidFill>
                  <a:srgbClr val="FFFFFF"/>
                </a:solidFill>
                <a:latin typeface="Arial"/>
                <a:cs typeface="Arial"/>
              </a:rPr>
              <a:t>CELEBRATION</a:t>
            </a:r>
            <a:endParaRPr sz="45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936136" y="8383499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4958393" y="8389022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064028" y="6253473"/>
            <a:ext cx="472440" cy="494665"/>
          </a:xfrm>
          <a:prstGeom prst="rect">
            <a:avLst/>
          </a:prstGeom>
        </p:spPr>
        <p:txBody>
          <a:bodyPr wrap="square" lIns="0" tIns="1257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225"/>
              </a:spcBef>
            </a:pPr>
            <a:r>
              <a:rPr dirty="0" sz="350" spc="-5" b="1">
                <a:latin typeface="Arial"/>
                <a:cs typeface="Arial"/>
              </a:rPr>
              <a:t>LAUNCH </a:t>
            </a:r>
            <a:r>
              <a:rPr dirty="0" sz="350" spc="-25" b="1">
                <a:latin typeface="Arial"/>
                <a:cs typeface="Arial"/>
              </a:rPr>
              <a:t>THE  </a:t>
            </a:r>
            <a:r>
              <a:rPr dirty="0" sz="350" spc="-5" b="1">
                <a:latin typeface="Arial"/>
                <a:cs typeface="Arial"/>
              </a:rPr>
              <a:t>DESIGN</a:t>
            </a:r>
            <a:r>
              <a:rPr dirty="0" sz="350" spc="-35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CHALLENGE</a:t>
            </a:r>
            <a:endParaRPr sz="35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2168992" y="6314856"/>
            <a:ext cx="271145" cy="43370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60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3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25"/>
              </a:spcBef>
            </a:pPr>
            <a:r>
              <a:rPr dirty="0" sz="350" spc="-15" b="1">
                <a:latin typeface="Arial"/>
                <a:cs typeface="Arial"/>
              </a:rPr>
              <a:t>DEFINE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20" b="1">
                <a:latin typeface="Arial"/>
                <a:cs typeface="Arial"/>
              </a:rPr>
              <a:t>THE 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740147" y="6284610"/>
            <a:ext cx="28511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4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20" b="1">
                <a:latin typeface="Arial"/>
                <a:cs typeface="Arial"/>
              </a:rPr>
              <a:t>GENERATE  </a:t>
            </a:r>
            <a:r>
              <a:rPr dirty="0" sz="350" spc="-5" b="1">
                <a:latin typeface="Arial"/>
                <a:cs typeface="Arial"/>
              </a:rPr>
              <a:t>SOLUTIONS</a:t>
            </a:r>
            <a:endParaRPr sz="35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3253676" y="6284610"/>
            <a:ext cx="299720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5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5" b="1">
                <a:latin typeface="Arial"/>
                <a:cs typeface="Arial"/>
              </a:rPr>
              <a:t>MAKE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YOUR </a:t>
            </a:r>
            <a:r>
              <a:rPr dirty="0" sz="35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831780" y="6284610"/>
            <a:ext cx="28638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6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 </a:t>
            </a:r>
            <a:r>
              <a:rPr dirty="0" sz="350" b="1">
                <a:latin typeface="Arial"/>
                <a:cs typeface="Arial"/>
              </a:rPr>
              <a:t>YOUR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4307821" y="6284610"/>
            <a:ext cx="195580" cy="407034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7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350" spc="-25" b="1">
                <a:latin typeface="Arial"/>
                <a:cs typeface="Arial"/>
              </a:rPr>
              <a:t>ITERATE</a:t>
            </a:r>
            <a:endParaRPr sz="3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4823998" y="6284610"/>
            <a:ext cx="35115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8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10" b="1">
                <a:latin typeface="Arial"/>
                <a:cs typeface="Arial"/>
              </a:rPr>
              <a:t>ANOTHER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648656" y="6301999"/>
            <a:ext cx="330835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2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350" spc="-25" b="1">
                <a:latin typeface="Arial"/>
                <a:cs typeface="Arial"/>
              </a:rPr>
              <a:t>EXPLORE</a:t>
            </a:r>
            <a:endParaRPr sz="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350" spc="-25" b="1">
                <a:latin typeface="Arial"/>
                <a:cs typeface="Arial"/>
              </a:rPr>
              <a:t>THE</a:t>
            </a:r>
            <a:r>
              <a:rPr dirty="0" sz="350" spc="-3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390724" y="6305764"/>
            <a:ext cx="305435" cy="44069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9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PREPARE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TO 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30" b="1">
                <a:latin typeface="Arial"/>
                <a:cs typeface="Arial"/>
              </a:rPr>
              <a:t>IM</a:t>
            </a:r>
            <a:r>
              <a:rPr dirty="0" sz="350" spc="-40" b="1">
                <a:latin typeface="Arial"/>
                <a:cs typeface="Arial"/>
              </a:rPr>
              <a:t>P</a:t>
            </a:r>
            <a:r>
              <a:rPr dirty="0" sz="350" spc="-20" b="1">
                <a:latin typeface="Arial"/>
                <a:cs typeface="Arial"/>
              </a:rPr>
              <a:t>LEMEN</a:t>
            </a:r>
            <a:r>
              <a:rPr dirty="0" sz="350" spc="-25" b="1">
                <a:latin typeface="Arial"/>
                <a:cs typeface="Arial"/>
              </a:rPr>
              <a:t>T</a:t>
            </a:r>
            <a:endParaRPr sz="3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955454" y="7425787"/>
            <a:ext cx="69850" cy="539115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-25" b="1">
                <a:latin typeface="Arial"/>
                <a:cs typeface="Arial"/>
              </a:rPr>
              <a:t>FACILITATORS/COACHES</a:t>
            </a:r>
            <a:endParaRPr sz="3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955454" y="8212797"/>
            <a:ext cx="69850" cy="341630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10" b="1">
                <a:latin typeface="Arial"/>
                <a:cs typeface="Arial"/>
              </a:rPr>
              <a:t>P</a:t>
            </a:r>
            <a:r>
              <a:rPr dirty="0" sz="350" spc="10" b="1">
                <a:latin typeface="Arial"/>
                <a:cs typeface="Arial"/>
              </a:rPr>
              <a:t>ARTICIPAN</a:t>
            </a:r>
            <a:r>
              <a:rPr dirty="0" sz="350" spc="10" b="1">
                <a:latin typeface="Arial"/>
                <a:cs typeface="Arial"/>
              </a:rPr>
              <a:t>T</a:t>
            </a:r>
            <a:r>
              <a:rPr dirty="0" sz="350" b="1">
                <a:latin typeface="Arial"/>
                <a:cs typeface="Arial"/>
              </a:rPr>
              <a:t>S</a:t>
            </a:r>
            <a:endParaRPr sz="3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225358" y="77423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1153073" y="7621320"/>
            <a:ext cx="334645" cy="519430"/>
            <a:chOff x="1153073" y="7621320"/>
            <a:chExt cx="334645" cy="519430"/>
          </a:xfrm>
        </p:grpSpPr>
        <p:sp>
          <p:nvSpPr>
            <p:cNvPr id="112" name="object 112"/>
            <p:cNvSpPr/>
            <p:nvPr/>
          </p:nvSpPr>
          <p:spPr>
            <a:xfrm>
              <a:off x="1266469" y="7621320"/>
              <a:ext cx="117157" cy="124485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/>
            <p:cNvSpPr/>
            <p:nvPr/>
          </p:nvSpPr>
          <p:spPr>
            <a:xfrm>
              <a:off x="1153073" y="8016240"/>
              <a:ext cx="117144" cy="124485"/>
            </a:xfrm>
            <a:prstGeom prst="rect">
              <a:avLst/>
            </a:prstGeom>
            <a:blipFill>
              <a:blip r:embed="rId2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/>
            <p:cNvSpPr/>
            <p:nvPr/>
          </p:nvSpPr>
          <p:spPr>
            <a:xfrm>
              <a:off x="1370355" y="8016240"/>
              <a:ext cx="117144" cy="124485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5" name="object 115"/>
          <p:cNvSpPr txBox="1"/>
          <p:nvPr/>
        </p:nvSpPr>
        <p:spPr>
          <a:xfrm>
            <a:off x="1122118" y="8146022"/>
            <a:ext cx="41592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16" name="object 116"/>
          <p:cNvGrpSpPr/>
          <p:nvPr/>
        </p:nvGrpSpPr>
        <p:grpSpPr>
          <a:xfrm>
            <a:off x="1738490" y="8016240"/>
            <a:ext cx="315595" cy="125095"/>
            <a:chOff x="1738490" y="8016240"/>
            <a:chExt cx="315595" cy="125095"/>
          </a:xfrm>
        </p:grpSpPr>
        <p:sp>
          <p:nvSpPr>
            <p:cNvPr id="117" name="object 117"/>
            <p:cNvSpPr/>
            <p:nvPr/>
          </p:nvSpPr>
          <p:spPr>
            <a:xfrm>
              <a:off x="1738490" y="8016240"/>
              <a:ext cx="117157" cy="124485"/>
            </a:xfrm>
            <a:prstGeom prst="rect">
              <a:avLst/>
            </a:prstGeom>
            <a:blipFill>
              <a:blip r:embed="rId3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/>
            <p:cNvSpPr/>
            <p:nvPr/>
          </p:nvSpPr>
          <p:spPr>
            <a:xfrm>
              <a:off x="1936864" y="8016240"/>
              <a:ext cx="117144" cy="124485"/>
            </a:xfrm>
            <a:prstGeom prst="rect">
              <a:avLst/>
            </a:prstGeom>
            <a:blipFill>
              <a:blip r:embed="rId3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9" name="object 119"/>
          <p:cNvSpPr txBox="1"/>
          <p:nvPr/>
        </p:nvSpPr>
        <p:spPr>
          <a:xfrm>
            <a:off x="1707527" y="8146022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008425" y="7742301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121" name="object 121"/>
          <p:cNvGrpSpPr/>
          <p:nvPr/>
        </p:nvGrpSpPr>
        <p:grpSpPr>
          <a:xfrm>
            <a:off x="5936081" y="7621320"/>
            <a:ext cx="340995" cy="519430"/>
            <a:chOff x="5936081" y="7621320"/>
            <a:chExt cx="340995" cy="519430"/>
          </a:xfrm>
        </p:grpSpPr>
        <p:sp>
          <p:nvSpPr>
            <p:cNvPr id="122" name="object 122"/>
            <p:cNvSpPr/>
            <p:nvPr/>
          </p:nvSpPr>
          <p:spPr>
            <a:xfrm>
              <a:off x="6049517" y="7621320"/>
              <a:ext cx="117144" cy="124485"/>
            </a:xfrm>
            <a:prstGeom prst="rect">
              <a:avLst/>
            </a:prstGeom>
            <a:blipFill>
              <a:blip r:embed="rId3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/>
            <p:cNvSpPr/>
            <p:nvPr/>
          </p:nvSpPr>
          <p:spPr>
            <a:xfrm>
              <a:off x="5936081" y="8016240"/>
              <a:ext cx="117170" cy="124485"/>
            </a:xfrm>
            <a:prstGeom prst="rect">
              <a:avLst/>
            </a:prstGeom>
            <a:blipFill>
              <a:blip r:embed="rId3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/>
            <p:cNvSpPr/>
            <p:nvPr/>
          </p:nvSpPr>
          <p:spPr>
            <a:xfrm>
              <a:off x="6159410" y="8016240"/>
              <a:ext cx="117144" cy="124485"/>
            </a:xfrm>
            <a:prstGeom prst="rect">
              <a:avLst/>
            </a:prstGeom>
            <a:blipFill>
              <a:blip r:embed="rId3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5" name="object 125"/>
          <p:cNvSpPr txBox="1"/>
          <p:nvPr/>
        </p:nvSpPr>
        <p:spPr>
          <a:xfrm>
            <a:off x="5905233" y="8146022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1183788" y="5800739"/>
            <a:ext cx="1123315" cy="414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dirty="0" sz="850" spc="-35" b="1">
                <a:latin typeface="Arial"/>
                <a:cs typeface="Arial"/>
              </a:rPr>
              <a:t>SCHOOLS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60" b="1">
                <a:latin typeface="Arial"/>
                <a:cs typeface="Arial"/>
              </a:rPr>
              <a:t>2030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1019"/>
              </a:lnSpc>
            </a:pPr>
            <a:r>
              <a:rPr dirty="0" sz="850" spc="-75">
                <a:latin typeface="Arial"/>
                <a:cs typeface="Arial"/>
              </a:rPr>
              <a:t>PARTICIPANT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70">
                <a:latin typeface="Arial"/>
                <a:cs typeface="Arial"/>
              </a:rPr>
              <a:t>JOURNEY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10">
                <a:latin typeface="Arial"/>
                <a:cs typeface="Arial"/>
              </a:rPr>
              <a:t>Options </a:t>
            </a:r>
            <a:r>
              <a:rPr dirty="0" sz="850" spc="30">
                <a:latin typeface="Arial"/>
                <a:cs typeface="Arial"/>
              </a:rPr>
              <a:t>1 </a:t>
            </a:r>
            <a:r>
              <a:rPr dirty="0" sz="850" spc="-30">
                <a:latin typeface="Arial"/>
                <a:cs typeface="Arial"/>
              </a:rPr>
              <a:t>&amp;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30">
                <a:latin typeface="Arial"/>
                <a:cs typeface="Arial"/>
              </a:rPr>
              <a:t>2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27" name="object 127"/>
          <p:cNvGrpSpPr/>
          <p:nvPr/>
        </p:nvGrpSpPr>
        <p:grpSpPr>
          <a:xfrm>
            <a:off x="5673250" y="5784517"/>
            <a:ext cx="615950" cy="2982595"/>
            <a:chOff x="5673250" y="5784517"/>
            <a:chExt cx="615950" cy="2982595"/>
          </a:xfrm>
        </p:grpSpPr>
        <p:sp>
          <p:nvSpPr>
            <p:cNvPr id="128" name="object 128"/>
            <p:cNvSpPr/>
            <p:nvPr/>
          </p:nvSpPr>
          <p:spPr>
            <a:xfrm>
              <a:off x="5838913" y="6414376"/>
              <a:ext cx="71920" cy="157797"/>
            </a:xfrm>
            <a:prstGeom prst="rect">
              <a:avLst/>
            </a:prstGeom>
            <a:blipFill>
              <a:blip r:embed="rId3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/>
            <p:cNvSpPr/>
            <p:nvPr/>
          </p:nvSpPr>
          <p:spPr>
            <a:xfrm>
              <a:off x="5838913" y="6332816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5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/>
            <p:cNvSpPr/>
            <p:nvPr/>
          </p:nvSpPr>
          <p:spPr>
            <a:xfrm>
              <a:off x="5673250" y="5784517"/>
              <a:ext cx="615853" cy="320551"/>
            </a:xfrm>
            <a:prstGeom prst="rect">
              <a:avLst/>
            </a:prstGeom>
            <a:blipFill>
              <a:blip r:embed="rId3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1" name="object 131"/>
          <p:cNvSpPr txBox="1"/>
          <p:nvPr/>
        </p:nvSpPr>
        <p:spPr>
          <a:xfrm>
            <a:off x="5926073" y="6794497"/>
            <a:ext cx="214629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Storytelling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Pitching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899530" y="6302508"/>
            <a:ext cx="344170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10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TELL </a:t>
            </a:r>
            <a:r>
              <a:rPr dirty="0" sz="350" spc="-10" b="1">
                <a:latin typeface="Arial"/>
                <a:cs typeface="Arial"/>
              </a:rPr>
              <a:t>YOUR  </a:t>
            </a:r>
            <a:r>
              <a:rPr dirty="0" sz="350" spc="30" b="1">
                <a:latin typeface="Arial"/>
                <a:cs typeface="Arial"/>
              </a:rPr>
              <a:t>COM</a:t>
            </a:r>
            <a:r>
              <a:rPr dirty="0" sz="350" spc="55" b="1">
                <a:latin typeface="Arial"/>
                <a:cs typeface="Arial"/>
              </a:rPr>
              <a:t>M</a:t>
            </a:r>
            <a:r>
              <a:rPr dirty="0" sz="350" spc="-5" b="1">
                <a:latin typeface="Arial"/>
                <a:cs typeface="Arial"/>
              </a:rPr>
              <a:t>UN</a:t>
            </a:r>
            <a:r>
              <a:rPr dirty="0" sz="350" spc="-15" b="1">
                <a:latin typeface="Arial"/>
                <a:cs typeface="Arial"/>
              </a:rPr>
              <a:t>IT</a:t>
            </a:r>
            <a:r>
              <a:rPr dirty="0" sz="350" spc="5" b="1">
                <a:latin typeface="Arial"/>
                <a:cs typeface="Arial"/>
              </a:rPr>
              <a:t>Y</a:t>
            </a:r>
            <a:endParaRPr sz="350">
              <a:latin typeface="Arial"/>
              <a:cs typeface="Arial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1091069" y="8837193"/>
            <a:ext cx="5318760" cy="21590"/>
          </a:xfrm>
          <a:custGeom>
            <a:avLst/>
            <a:gdLst/>
            <a:ahLst/>
            <a:cxnLst/>
            <a:rect l="l" t="t" r="r" b="b"/>
            <a:pathLst>
              <a:path w="5318760" h="21590">
                <a:moveTo>
                  <a:pt x="595452" y="0"/>
                </a:moveTo>
                <a:lnTo>
                  <a:pt x="0" y="0"/>
                </a:lnTo>
                <a:lnTo>
                  <a:pt x="0" y="21539"/>
                </a:lnTo>
                <a:lnTo>
                  <a:pt x="595452" y="21539"/>
                </a:lnTo>
                <a:lnTo>
                  <a:pt x="595452" y="0"/>
                </a:lnTo>
                <a:close/>
              </a:path>
              <a:path w="5318760" h="21590">
                <a:moveTo>
                  <a:pt x="2787231" y="0"/>
                </a:moveTo>
                <a:lnTo>
                  <a:pt x="1100937" y="0"/>
                </a:lnTo>
                <a:lnTo>
                  <a:pt x="1100937" y="21539"/>
                </a:lnTo>
                <a:lnTo>
                  <a:pt x="2787231" y="21539"/>
                </a:lnTo>
                <a:lnTo>
                  <a:pt x="2787231" y="0"/>
                </a:lnTo>
                <a:close/>
              </a:path>
              <a:path w="5318760" h="21590">
                <a:moveTo>
                  <a:pt x="3768013" y="0"/>
                </a:moveTo>
                <a:lnTo>
                  <a:pt x="3225292" y="0"/>
                </a:lnTo>
                <a:lnTo>
                  <a:pt x="3225292" y="21539"/>
                </a:lnTo>
                <a:lnTo>
                  <a:pt x="3768013" y="21539"/>
                </a:lnTo>
                <a:lnTo>
                  <a:pt x="3768013" y="0"/>
                </a:lnTo>
                <a:close/>
              </a:path>
              <a:path w="5318760" h="21590">
                <a:moveTo>
                  <a:pt x="5318620" y="0"/>
                </a:moveTo>
                <a:lnTo>
                  <a:pt x="4242663" y="0"/>
                </a:lnTo>
                <a:lnTo>
                  <a:pt x="4242663" y="21539"/>
                </a:lnTo>
                <a:lnTo>
                  <a:pt x="5318620" y="21539"/>
                </a:lnTo>
                <a:lnTo>
                  <a:pt x="5318620" y="0"/>
                </a:lnTo>
                <a:close/>
              </a:path>
            </a:pathLst>
          </a:custGeom>
          <a:solidFill>
            <a:srgbClr val="D2232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 txBox="1"/>
          <p:nvPr/>
        </p:nvSpPr>
        <p:spPr>
          <a:xfrm>
            <a:off x="1097137" y="8869718"/>
            <a:ext cx="58356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5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2740406" y="8869718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292963" y="8869718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576973" y="8869718"/>
            <a:ext cx="5899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5" b="1">
                <a:solidFill>
                  <a:srgbClr val="D2232A"/>
                </a:solidFill>
                <a:latin typeface="Arial"/>
                <a:cs typeface="Arial"/>
              </a:rPr>
              <a:t>Workshop</a:t>
            </a:r>
            <a:r>
              <a:rPr dirty="0" sz="750" spc="-4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70" b="1">
                <a:solidFill>
                  <a:srgbClr val="D2232A"/>
                </a:solidFill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903174" y="5765025"/>
            <a:ext cx="5756910" cy="3317240"/>
          </a:xfrm>
          <a:custGeom>
            <a:avLst/>
            <a:gdLst/>
            <a:ahLst/>
            <a:cxnLst/>
            <a:rect l="l" t="t" r="r" b="b"/>
            <a:pathLst>
              <a:path w="5756909" h="331724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3252127"/>
                </a:lnTo>
                <a:lnTo>
                  <a:pt x="1013" y="3289638"/>
                </a:lnTo>
                <a:lnTo>
                  <a:pt x="8108" y="3308900"/>
                </a:lnTo>
                <a:lnTo>
                  <a:pt x="27367" y="3315997"/>
                </a:lnTo>
                <a:lnTo>
                  <a:pt x="64871" y="3317011"/>
                </a:lnTo>
                <a:lnTo>
                  <a:pt x="5691568" y="3317011"/>
                </a:lnTo>
                <a:lnTo>
                  <a:pt x="5729072" y="3315997"/>
                </a:lnTo>
                <a:lnTo>
                  <a:pt x="5748331" y="3308900"/>
                </a:lnTo>
                <a:lnTo>
                  <a:pt x="5755426" y="3289638"/>
                </a:lnTo>
                <a:lnTo>
                  <a:pt x="5756440" y="3252127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 txBox="1"/>
          <p:nvPr/>
        </p:nvSpPr>
        <p:spPr>
          <a:xfrm>
            <a:off x="887299" y="1658594"/>
            <a:ext cx="225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45" b="1">
                <a:latin typeface="Arial"/>
                <a:cs typeface="Arial"/>
              </a:rPr>
              <a:t>MAKING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45" b="1">
                <a:latin typeface="Arial"/>
                <a:cs typeface="Arial"/>
              </a:rPr>
              <a:t>PLAN: </a:t>
            </a:r>
            <a:r>
              <a:rPr dirty="0" sz="1200" spc="10" b="1">
                <a:latin typeface="Arial"/>
                <a:cs typeface="Arial"/>
              </a:rPr>
              <a:t>OPTION</a:t>
            </a:r>
            <a:r>
              <a:rPr dirty="0" sz="1200" spc="-125" b="1">
                <a:latin typeface="Arial"/>
                <a:cs typeface="Arial"/>
              </a:rPr>
              <a:t> </a:t>
            </a:r>
            <a:r>
              <a:rPr dirty="0" sz="1200" spc="100" b="1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903174" y="2068982"/>
            <a:ext cx="5756910" cy="3461385"/>
          </a:xfrm>
          <a:custGeom>
            <a:avLst/>
            <a:gdLst/>
            <a:ahLst/>
            <a:cxnLst/>
            <a:rect l="l" t="t" r="r" b="b"/>
            <a:pathLst>
              <a:path w="5756909" h="3461385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3396132"/>
                </a:lnTo>
                <a:lnTo>
                  <a:pt x="1013" y="3433636"/>
                </a:lnTo>
                <a:lnTo>
                  <a:pt x="8108" y="3452895"/>
                </a:lnTo>
                <a:lnTo>
                  <a:pt x="27367" y="3459990"/>
                </a:lnTo>
                <a:lnTo>
                  <a:pt x="64871" y="3461004"/>
                </a:lnTo>
                <a:lnTo>
                  <a:pt x="5691568" y="3461004"/>
                </a:lnTo>
                <a:lnTo>
                  <a:pt x="5729072" y="3459990"/>
                </a:lnTo>
                <a:lnTo>
                  <a:pt x="5748331" y="3452895"/>
                </a:lnTo>
                <a:lnTo>
                  <a:pt x="5755426" y="3433636"/>
                </a:lnTo>
                <a:lnTo>
                  <a:pt x="5756440" y="3396132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49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 txBox="1"/>
          <p:nvPr/>
        </p:nvSpPr>
        <p:spPr>
          <a:xfrm>
            <a:off x="1124149" y="2329129"/>
            <a:ext cx="3410585" cy="62674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Option 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2: </a:t>
            </a: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School-Based 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Team(s) </a:t>
            </a:r>
            <a:r>
              <a:rPr dirty="0" sz="1000" spc="-60" b="1" i="1">
                <a:solidFill>
                  <a:srgbClr val="00B3F0"/>
                </a:solidFill>
                <a:latin typeface="Arial"/>
                <a:cs typeface="Arial"/>
              </a:rPr>
              <a:t>– </a:t>
            </a:r>
            <a:r>
              <a:rPr dirty="0" sz="1000" spc="60" b="1" i="1">
                <a:solidFill>
                  <a:srgbClr val="00B3F0"/>
                </a:solidFill>
                <a:latin typeface="Arial"/>
                <a:cs typeface="Arial"/>
              </a:rPr>
              <a:t>4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Workshops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1000" spc="-25" i="1">
                <a:solidFill>
                  <a:srgbClr val="414042"/>
                </a:solidFill>
                <a:latin typeface="Arial"/>
                <a:cs typeface="Arial"/>
              </a:rPr>
              <a:t>Four </a:t>
            </a: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workshops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school-based</a:t>
            </a:r>
            <a:r>
              <a:rPr dirty="0" sz="1000" spc="8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team(s).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Individual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fieldwork </a:t>
            </a:r>
            <a:r>
              <a:rPr dirty="0" sz="1000" spc="45" i="1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between</a:t>
            </a:r>
            <a:r>
              <a:rPr dirty="0" sz="1000" spc="-30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workshops.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1124149" y="3074365"/>
            <a:ext cx="4631690" cy="671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 b="1">
                <a:solidFill>
                  <a:srgbClr val="414042"/>
                </a:solidFill>
                <a:latin typeface="Arial"/>
                <a:cs typeface="Arial"/>
              </a:rPr>
              <a:t>Pros: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chance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collaborate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their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colleagues.</a:t>
            </a:r>
            <a:endParaRPr sz="1000">
              <a:latin typeface="Arial"/>
              <a:cs typeface="Arial"/>
            </a:endParaRPr>
          </a:p>
          <a:p>
            <a:pPr marL="120650" marR="265430" indent="-1079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maximize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opportunities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through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receive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coaching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124149" y="3863924"/>
            <a:ext cx="472757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0" b="1">
                <a:solidFill>
                  <a:srgbClr val="414042"/>
                </a:solidFill>
                <a:latin typeface="Arial"/>
                <a:cs typeface="Arial"/>
              </a:rPr>
              <a:t>Cons: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requires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several days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classroom.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1124149" y="4276801"/>
            <a:ext cx="4894580" cy="89535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-25" b="1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Consider </a:t>
            </a:r>
            <a:r>
              <a:rPr dirty="0" sz="1000" spc="-50" b="1">
                <a:solidFill>
                  <a:srgbClr val="414042"/>
                </a:solidFill>
                <a:latin typeface="Arial"/>
                <a:cs typeface="Arial"/>
              </a:rPr>
              <a:t>This</a:t>
            </a:r>
            <a:r>
              <a:rPr dirty="0" sz="1000" spc="105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 b="1">
                <a:solidFill>
                  <a:srgbClr val="414042"/>
                </a:solidFill>
                <a:latin typeface="Arial"/>
                <a:cs typeface="Arial"/>
              </a:rPr>
              <a:t>Model: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live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region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cannot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ease,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</a:t>
            </a:r>
            <a:endParaRPr sz="1000">
              <a:latin typeface="Arial"/>
              <a:cs typeface="Arial"/>
            </a:endParaRPr>
          </a:p>
          <a:p>
            <a:pPr marL="12700" marR="520065">
              <a:lnSpc>
                <a:spcPct val="100000"/>
              </a:lnSpc>
              <a:spcBef>
                <a:spcPts val="280"/>
              </a:spcBef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day, 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45" name="object 145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146" name="object 146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8" name="object 148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 txBox="1"/>
          <p:nvPr/>
        </p:nvSpPr>
        <p:spPr>
          <a:xfrm>
            <a:off x="8447303" y="1658594"/>
            <a:ext cx="3423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45" b="1">
                <a:latin typeface="Arial"/>
                <a:cs typeface="Arial"/>
              </a:rPr>
              <a:t>MAKING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45" b="1">
                <a:latin typeface="Arial"/>
                <a:cs typeface="Arial"/>
              </a:rPr>
              <a:t>PLAN: </a:t>
            </a:r>
            <a:r>
              <a:rPr dirty="0" sz="1200" spc="10" b="1">
                <a:latin typeface="Arial"/>
                <a:cs typeface="Arial"/>
              </a:rPr>
              <a:t>OPTION </a:t>
            </a:r>
            <a:r>
              <a:rPr dirty="0" sz="1200" spc="100" b="1">
                <a:latin typeface="Arial"/>
                <a:cs typeface="Arial"/>
              </a:rPr>
              <a:t>3 </a:t>
            </a:r>
            <a:r>
              <a:rPr dirty="0" sz="1200" spc="85" b="1">
                <a:latin typeface="Arial"/>
                <a:cs typeface="Arial"/>
              </a:rPr>
              <a:t>- </a:t>
            </a:r>
            <a:r>
              <a:rPr dirty="0" sz="1200" spc="100" b="1">
                <a:latin typeface="Arial"/>
                <a:cs typeface="Arial"/>
              </a:rPr>
              <a:t>20</a:t>
            </a:r>
            <a:r>
              <a:rPr dirty="0" sz="1200" spc="-2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MEETINGS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8463178" y="2068982"/>
            <a:ext cx="5756910" cy="4457700"/>
          </a:xfrm>
          <a:custGeom>
            <a:avLst/>
            <a:gdLst/>
            <a:ahLst/>
            <a:cxnLst/>
            <a:rect l="l" t="t" r="r" b="b"/>
            <a:pathLst>
              <a:path w="5756909" h="445770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4392777"/>
                </a:lnTo>
                <a:lnTo>
                  <a:pt x="1013" y="4430281"/>
                </a:lnTo>
                <a:lnTo>
                  <a:pt x="8108" y="4449540"/>
                </a:lnTo>
                <a:lnTo>
                  <a:pt x="27367" y="4456635"/>
                </a:lnTo>
                <a:lnTo>
                  <a:pt x="64871" y="4457649"/>
                </a:lnTo>
                <a:lnTo>
                  <a:pt x="5691568" y="4457649"/>
                </a:lnTo>
                <a:lnTo>
                  <a:pt x="5729072" y="4456635"/>
                </a:lnTo>
                <a:lnTo>
                  <a:pt x="5748331" y="4449540"/>
                </a:lnTo>
                <a:lnTo>
                  <a:pt x="5755426" y="4430281"/>
                </a:lnTo>
                <a:lnTo>
                  <a:pt x="5756440" y="4392777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 txBox="1"/>
          <p:nvPr/>
        </p:nvSpPr>
        <p:spPr>
          <a:xfrm>
            <a:off x="8684145" y="2114220"/>
            <a:ext cx="5186045" cy="931544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Option 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3: </a:t>
            </a: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School-Based </a:t>
            </a:r>
            <a:r>
              <a:rPr dirty="0" sz="1000" spc="-50" b="1" i="1">
                <a:solidFill>
                  <a:srgbClr val="00B3F0"/>
                </a:solidFill>
                <a:latin typeface="Arial"/>
                <a:cs typeface="Arial"/>
              </a:rPr>
              <a:t>Teams </a:t>
            </a:r>
            <a:r>
              <a:rPr dirty="0" sz="1000" spc="70" b="1" i="1">
                <a:solidFill>
                  <a:srgbClr val="00B3F0"/>
                </a:solidFill>
                <a:latin typeface="Arial"/>
                <a:cs typeface="Arial"/>
              </a:rPr>
              <a:t>- </a:t>
            </a:r>
            <a:r>
              <a:rPr dirty="0" sz="1000" spc="60" b="1" i="1">
                <a:solidFill>
                  <a:srgbClr val="00B3F0"/>
                </a:solidFill>
                <a:latin typeface="Arial"/>
                <a:cs typeface="Arial"/>
              </a:rPr>
              <a:t>20</a:t>
            </a:r>
            <a:r>
              <a:rPr dirty="0" sz="1000" spc="10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Meetings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Twenty </a:t>
            </a:r>
            <a:r>
              <a:rPr dirty="0" sz="1000" spc="45" i="1">
                <a:solidFill>
                  <a:srgbClr val="414042"/>
                </a:solidFill>
                <a:latin typeface="Arial"/>
                <a:cs typeface="Arial"/>
              </a:rPr>
              <a:t>before-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50" i="1">
                <a:solidFill>
                  <a:srgbClr val="414042"/>
                </a:solidFill>
                <a:latin typeface="Arial"/>
                <a:cs typeface="Arial"/>
              </a:rPr>
              <a:t>after </a:t>
            </a: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5" i="1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working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school-based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teams. </a:t>
            </a:r>
            <a:r>
              <a:rPr dirty="0" sz="1000" spc="-25" i="1">
                <a:solidFill>
                  <a:srgbClr val="414042"/>
                </a:solidFill>
                <a:latin typeface="Arial"/>
                <a:cs typeface="Arial"/>
              </a:rPr>
              <a:t>Four</a:t>
            </a:r>
            <a:r>
              <a:rPr dirty="0" sz="1000" spc="8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phases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50" i="1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individual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fieldwork </a:t>
            </a:r>
            <a:r>
              <a:rPr dirty="0" sz="1000" spc="45" i="1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between </a:t>
            </a: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workshops </a:t>
            </a:r>
            <a:r>
              <a:rPr dirty="0" sz="1000" spc="-20" i="1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stated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below. </a:t>
            </a:r>
            <a:r>
              <a:rPr dirty="0" sz="1000" spc="-65" i="1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model  </a:t>
            </a:r>
            <a:r>
              <a:rPr dirty="0" sz="1000" spc="5" i="1">
                <a:solidFill>
                  <a:srgbClr val="414042"/>
                </a:solidFill>
                <a:latin typeface="Arial"/>
                <a:cs typeface="Arial"/>
              </a:rPr>
              <a:t>takes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elements </a:t>
            </a:r>
            <a:r>
              <a:rPr dirty="0" sz="1000" spc="50" i="1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four </a:t>
            </a:r>
            <a:r>
              <a:rPr dirty="0" sz="1000" spc="-5" i="1">
                <a:solidFill>
                  <a:srgbClr val="414042"/>
                </a:solidFill>
                <a:latin typeface="Arial"/>
                <a:cs typeface="Arial"/>
              </a:rPr>
              <a:t>workshops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(in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1 </a:t>
            </a:r>
            <a:r>
              <a:rPr dirty="0" sz="1000" spc="-40" i="1">
                <a:solidFill>
                  <a:srgbClr val="414042"/>
                </a:solidFill>
                <a:latin typeface="Arial"/>
                <a:cs typeface="Arial"/>
              </a:rPr>
              <a:t>&amp;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2)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divides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engagement 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-10" i="1">
                <a:solidFill>
                  <a:srgbClr val="414042"/>
                </a:solidFill>
                <a:latin typeface="Arial"/>
                <a:cs typeface="Arial"/>
              </a:rPr>
              <a:t>across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twenty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shorter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meetings.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8684145" y="3128188"/>
            <a:ext cx="522287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There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more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activities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 i="1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" i="1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than </a:t>
            </a:r>
            <a:r>
              <a:rPr dirty="0" sz="1000" spc="75" i="1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complete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 i="1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short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meeting 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(approximately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90 </a:t>
            </a:r>
            <a:r>
              <a:rPr dirty="0" sz="1000" i="1">
                <a:solidFill>
                  <a:srgbClr val="414042"/>
                </a:solidFill>
                <a:latin typeface="Arial"/>
                <a:cs typeface="Arial"/>
              </a:rPr>
              <a:t>minutes). </a:t>
            </a:r>
            <a:r>
              <a:rPr dirty="0" sz="1000" spc="-50" i="1">
                <a:solidFill>
                  <a:srgbClr val="414042"/>
                </a:solidFill>
                <a:latin typeface="Arial"/>
                <a:cs typeface="Arial"/>
              </a:rPr>
              <a:t>So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multiple </a:t>
            </a:r>
            <a:r>
              <a:rPr dirty="0" sz="1000" spc="5" i="1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clustered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into </a:t>
            </a: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45" i="1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help 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outline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plan. </a:t>
            </a:r>
            <a:r>
              <a:rPr dirty="0" sz="1000" spc="-30" i="1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example,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Launch </a:t>
            </a:r>
            <a:r>
              <a:rPr dirty="0" sz="1000" spc="-40" i="1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take approximately two 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meetings,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by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end </a:t>
            </a:r>
            <a:r>
              <a:rPr dirty="0" sz="1000" spc="50" i="1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 i="1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1 </a:t>
            </a:r>
            <a:r>
              <a:rPr dirty="0" sz="1000" spc="-40" i="1">
                <a:solidFill>
                  <a:srgbClr val="414042"/>
                </a:solidFill>
                <a:latin typeface="Arial"/>
                <a:cs typeface="Arial"/>
              </a:rPr>
              <a:t>&amp;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2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your design </a:t>
            </a:r>
            <a:r>
              <a:rPr dirty="0" sz="1000" spc="40" i="1">
                <a:solidFill>
                  <a:srgbClr val="414042"/>
                </a:solidFill>
                <a:latin typeface="Arial"/>
                <a:cs typeface="Arial"/>
              </a:rPr>
              <a:t>team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0" i="1">
                <a:solidFill>
                  <a:srgbClr val="414042"/>
                </a:solidFill>
                <a:latin typeface="Arial"/>
                <a:cs typeface="Arial"/>
              </a:rPr>
              <a:t>have, </a:t>
            </a:r>
            <a:r>
              <a:rPr dirty="0" sz="1000" spc="30" i="1">
                <a:solidFill>
                  <a:srgbClr val="414042"/>
                </a:solidFill>
                <a:latin typeface="Arial"/>
                <a:cs typeface="Arial"/>
              </a:rPr>
              <a:t>ideally,  </a:t>
            </a:r>
            <a:r>
              <a:rPr dirty="0" sz="1000" spc="35" i="1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75" i="1">
                <a:solidFill>
                  <a:srgbClr val="414042"/>
                </a:solidFill>
                <a:latin typeface="Arial"/>
                <a:cs typeface="Arial"/>
              </a:rPr>
              <a:t>#5 </a:t>
            </a:r>
            <a:r>
              <a:rPr dirty="0" sz="1000" spc="15" i="1">
                <a:solidFill>
                  <a:srgbClr val="414042"/>
                </a:solidFill>
                <a:latin typeface="Arial"/>
                <a:cs typeface="Arial"/>
              </a:rPr>
              <a:t>Stakeholder</a:t>
            </a:r>
            <a:r>
              <a:rPr dirty="0" sz="1000" spc="-5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0" i="1">
                <a:solidFill>
                  <a:srgbClr val="414042"/>
                </a:solidFill>
                <a:latin typeface="Arial"/>
                <a:cs typeface="Arial"/>
              </a:rPr>
              <a:t>Mapping.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8684145" y="3998138"/>
            <a:ext cx="4836795" cy="707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 b="1">
                <a:solidFill>
                  <a:srgbClr val="414042"/>
                </a:solidFill>
                <a:latin typeface="Arial"/>
                <a:cs typeface="Arial"/>
              </a:rPr>
              <a:t>Pros: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chance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collaborate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their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colleagues.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broken into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manageable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chunks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</a:t>
            </a:r>
            <a:r>
              <a:rPr dirty="0" sz="1000" spc="2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take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class.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8684145" y="4787570"/>
            <a:ext cx="5337810" cy="859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0" b="1">
                <a:solidFill>
                  <a:srgbClr val="414042"/>
                </a:solidFill>
                <a:latin typeface="Arial"/>
                <a:cs typeface="Arial"/>
              </a:rPr>
              <a:t>Cons: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does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maximize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opportunities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r>
              <a:rPr dirty="0" sz="1000" spc="-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coaching.</a:t>
            </a:r>
            <a:endParaRPr sz="1000">
              <a:latin typeface="Arial"/>
              <a:cs typeface="Arial"/>
            </a:endParaRPr>
          </a:p>
          <a:p>
            <a:pPr marL="120650" marR="377190" indent="-1079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spreads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limiting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potential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gain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maintain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momentum.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requires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commitment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meeting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before or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after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twenty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meetings.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8684145" y="5729401"/>
            <a:ext cx="525335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-25" b="1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Consider </a:t>
            </a:r>
            <a:r>
              <a:rPr dirty="0" sz="1000" spc="-50" b="1">
                <a:solidFill>
                  <a:srgbClr val="414042"/>
                </a:solidFill>
                <a:latin typeface="Arial"/>
                <a:cs typeface="Arial"/>
              </a:rPr>
              <a:t>This</a:t>
            </a:r>
            <a:r>
              <a:rPr dirty="0" sz="1000" spc="105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 b="1">
                <a:solidFill>
                  <a:srgbClr val="414042"/>
                </a:solidFill>
                <a:latin typeface="Arial"/>
                <a:cs typeface="Arial"/>
              </a:rPr>
              <a:t>Model:</a:t>
            </a:r>
            <a:endParaRPr sz="10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live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region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cannot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ease,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 If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day, 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59" name="object 159"/>
          <p:cNvGrpSpPr/>
          <p:nvPr/>
        </p:nvGrpSpPr>
        <p:grpSpPr>
          <a:xfrm>
            <a:off x="8636609" y="8472037"/>
            <a:ext cx="5304155" cy="1207770"/>
            <a:chOff x="8636609" y="8472037"/>
            <a:chExt cx="5304155" cy="1207770"/>
          </a:xfrm>
        </p:grpSpPr>
        <p:sp>
          <p:nvSpPr>
            <p:cNvPr id="160" name="object 160"/>
            <p:cNvSpPr/>
            <p:nvPr/>
          </p:nvSpPr>
          <p:spPr>
            <a:xfrm>
              <a:off x="11878665" y="8474581"/>
              <a:ext cx="533400" cy="1202690"/>
            </a:xfrm>
            <a:custGeom>
              <a:avLst/>
              <a:gdLst/>
              <a:ahLst/>
              <a:cxnLst/>
              <a:rect l="l" t="t" r="r" b="b"/>
              <a:pathLst>
                <a:path w="533400" h="1202690">
                  <a:moveTo>
                    <a:pt x="532790" y="1154798"/>
                  </a:moveTo>
                  <a:lnTo>
                    <a:pt x="505470" y="1196094"/>
                  </a:lnTo>
                  <a:lnTo>
                    <a:pt x="44665" y="1202143"/>
                  </a:lnTo>
                  <a:lnTo>
                    <a:pt x="27319" y="1198717"/>
                  </a:lnTo>
                  <a:lnTo>
                    <a:pt x="13117" y="1189201"/>
                  </a:lnTo>
                  <a:lnTo>
                    <a:pt x="3523" y="1175053"/>
                  </a:lnTo>
                  <a:lnTo>
                    <a:pt x="0" y="1157732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488124" y="0"/>
                  </a:lnTo>
                  <a:lnTo>
                    <a:pt x="505465" y="3523"/>
                  </a:lnTo>
                  <a:lnTo>
                    <a:pt x="519668" y="13117"/>
                  </a:lnTo>
                  <a:lnTo>
                    <a:pt x="529265" y="27319"/>
                  </a:lnTo>
                  <a:lnTo>
                    <a:pt x="532790" y="44665"/>
                  </a:lnTo>
                  <a:lnTo>
                    <a:pt x="532790" y="1154798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/>
            <p:cNvSpPr/>
            <p:nvPr/>
          </p:nvSpPr>
          <p:spPr>
            <a:xfrm>
              <a:off x="12912204" y="8474577"/>
              <a:ext cx="1026160" cy="1202690"/>
            </a:xfrm>
            <a:custGeom>
              <a:avLst/>
              <a:gdLst/>
              <a:ahLst/>
              <a:cxnLst/>
              <a:rect l="l" t="t" r="r" b="b"/>
              <a:pathLst>
                <a:path w="1026159" h="1202690">
                  <a:moveTo>
                    <a:pt x="1025664" y="1157732"/>
                  </a:moveTo>
                  <a:lnTo>
                    <a:pt x="1022139" y="1175073"/>
                  </a:lnTo>
                  <a:lnTo>
                    <a:pt x="1012544" y="1189275"/>
                  </a:lnTo>
                  <a:lnTo>
                    <a:pt x="998345" y="1198872"/>
                  </a:lnTo>
                  <a:lnTo>
                    <a:pt x="981011" y="1202397"/>
                  </a:lnTo>
                  <a:lnTo>
                    <a:pt x="44665" y="1202397"/>
                  </a:lnTo>
                  <a:lnTo>
                    <a:pt x="27324" y="1198872"/>
                  </a:lnTo>
                  <a:lnTo>
                    <a:pt x="13122" y="1189275"/>
                  </a:lnTo>
                  <a:lnTo>
                    <a:pt x="3525" y="1175073"/>
                  </a:lnTo>
                  <a:lnTo>
                    <a:pt x="0" y="1157732"/>
                  </a:lnTo>
                  <a:lnTo>
                    <a:pt x="0" y="44665"/>
                  </a:lnTo>
                  <a:lnTo>
                    <a:pt x="3525" y="27319"/>
                  </a:lnTo>
                  <a:lnTo>
                    <a:pt x="13122" y="13117"/>
                  </a:lnTo>
                  <a:lnTo>
                    <a:pt x="27324" y="3523"/>
                  </a:lnTo>
                  <a:lnTo>
                    <a:pt x="44665" y="0"/>
                  </a:lnTo>
                  <a:lnTo>
                    <a:pt x="981011" y="0"/>
                  </a:lnTo>
                  <a:lnTo>
                    <a:pt x="998345" y="3523"/>
                  </a:lnTo>
                  <a:lnTo>
                    <a:pt x="1012544" y="13117"/>
                  </a:lnTo>
                  <a:lnTo>
                    <a:pt x="1022139" y="27319"/>
                  </a:lnTo>
                  <a:lnTo>
                    <a:pt x="1025664" y="44665"/>
                  </a:lnTo>
                  <a:lnTo>
                    <a:pt x="1025664" y="115773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/>
            <p:cNvSpPr/>
            <p:nvPr/>
          </p:nvSpPr>
          <p:spPr>
            <a:xfrm>
              <a:off x="8639149" y="8474582"/>
              <a:ext cx="610235" cy="1199515"/>
            </a:xfrm>
            <a:custGeom>
              <a:avLst/>
              <a:gdLst/>
              <a:ahLst/>
              <a:cxnLst/>
              <a:rect l="l" t="t" r="r" b="b"/>
              <a:pathLst>
                <a:path w="610234" h="1199515">
                  <a:moveTo>
                    <a:pt x="609739" y="1154582"/>
                  </a:moveTo>
                  <a:lnTo>
                    <a:pt x="606214" y="1171923"/>
                  </a:lnTo>
                  <a:lnTo>
                    <a:pt x="596617" y="1186126"/>
                  </a:lnTo>
                  <a:lnTo>
                    <a:pt x="582414" y="1195723"/>
                  </a:lnTo>
                  <a:lnTo>
                    <a:pt x="565073" y="1199248"/>
                  </a:lnTo>
                  <a:lnTo>
                    <a:pt x="44678" y="1199248"/>
                  </a:lnTo>
                  <a:lnTo>
                    <a:pt x="27330" y="1195723"/>
                  </a:lnTo>
                  <a:lnTo>
                    <a:pt x="13123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3" y="13122"/>
                  </a:lnTo>
                  <a:lnTo>
                    <a:pt x="27330" y="3525"/>
                  </a:lnTo>
                  <a:lnTo>
                    <a:pt x="44678" y="0"/>
                  </a:lnTo>
                  <a:lnTo>
                    <a:pt x="565073" y="0"/>
                  </a:lnTo>
                  <a:lnTo>
                    <a:pt x="582414" y="3525"/>
                  </a:lnTo>
                  <a:lnTo>
                    <a:pt x="596617" y="13122"/>
                  </a:lnTo>
                  <a:lnTo>
                    <a:pt x="606214" y="27324"/>
                  </a:lnTo>
                  <a:lnTo>
                    <a:pt x="609739" y="44665"/>
                  </a:lnTo>
                  <a:lnTo>
                    <a:pt x="609739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/>
            <p:cNvSpPr/>
            <p:nvPr/>
          </p:nvSpPr>
          <p:spPr>
            <a:xfrm>
              <a:off x="9740937" y="8474582"/>
              <a:ext cx="1675130" cy="1199515"/>
            </a:xfrm>
            <a:custGeom>
              <a:avLst/>
              <a:gdLst/>
              <a:ahLst/>
              <a:cxnLst/>
              <a:rect l="l" t="t" r="r" b="b"/>
              <a:pathLst>
                <a:path w="1675129" h="1199515">
                  <a:moveTo>
                    <a:pt x="1674863" y="1154582"/>
                  </a:moveTo>
                  <a:lnTo>
                    <a:pt x="1671338" y="1171923"/>
                  </a:lnTo>
                  <a:lnTo>
                    <a:pt x="1661741" y="1186126"/>
                  </a:lnTo>
                  <a:lnTo>
                    <a:pt x="1647538" y="1195723"/>
                  </a:lnTo>
                  <a:lnTo>
                    <a:pt x="1630197" y="1199248"/>
                  </a:lnTo>
                  <a:lnTo>
                    <a:pt x="44665" y="1199248"/>
                  </a:lnTo>
                  <a:lnTo>
                    <a:pt x="27324" y="1195723"/>
                  </a:lnTo>
                  <a:lnTo>
                    <a:pt x="13122" y="1186126"/>
                  </a:lnTo>
                  <a:lnTo>
                    <a:pt x="3525" y="1171923"/>
                  </a:lnTo>
                  <a:lnTo>
                    <a:pt x="0" y="1154582"/>
                  </a:lnTo>
                  <a:lnTo>
                    <a:pt x="0" y="44665"/>
                  </a:lnTo>
                  <a:lnTo>
                    <a:pt x="3525" y="27324"/>
                  </a:lnTo>
                  <a:lnTo>
                    <a:pt x="13122" y="13122"/>
                  </a:lnTo>
                  <a:lnTo>
                    <a:pt x="27324" y="3525"/>
                  </a:lnTo>
                  <a:lnTo>
                    <a:pt x="44665" y="0"/>
                  </a:lnTo>
                  <a:lnTo>
                    <a:pt x="1630197" y="0"/>
                  </a:lnTo>
                  <a:lnTo>
                    <a:pt x="1647538" y="3525"/>
                  </a:lnTo>
                  <a:lnTo>
                    <a:pt x="1661741" y="13122"/>
                  </a:lnTo>
                  <a:lnTo>
                    <a:pt x="1671338" y="27324"/>
                  </a:lnTo>
                  <a:lnTo>
                    <a:pt x="1674863" y="44665"/>
                  </a:lnTo>
                  <a:lnTo>
                    <a:pt x="1674863" y="1154582"/>
                  </a:lnTo>
                  <a:close/>
                </a:path>
              </a:pathLst>
            </a:custGeom>
            <a:ln w="4724">
              <a:solidFill>
                <a:srgbClr val="999B9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4" name="object 164"/>
          <p:cNvSpPr txBox="1"/>
          <p:nvPr/>
        </p:nvSpPr>
        <p:spPr>
          <a:xfrm>
            <a:off x="10322141" y="9607553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3259020" y="9607553"/>
            <a:ext cx="38100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35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9313114" y="9685714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8758395" y="9607553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11959476" y="9607553"/>
            <a:ext cx="37147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IN-PERSON</a:t>
            </a:r>
            <a:r>
              <a:rPr dirty="0" sz="250" spc="-30">
                <a:solidFill>
                  <a:srgbClr val="808285"/>
                </a:solidFill>
                <a:latin typeface="Arial"/>
                <a:cs typeface="Arial"/>
              </a:rPr>
              <a:t> </a:t>
            </a:r>
            <a:r>
              <a:rPr dirty="0" sz="250" spc="-15">
                <a:solidFill>
                  <a:srgbClr val="808285"/>
                </a:solidFill>
                <a:latin typeface="Arial"/>
                <a:cs typeface="Arial"/>
              </a:rPr>
              <a:t>WORKSHOP</a:t>
            </a:r>
            <a:endParaRPr sz="25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11434856" y="9685714"/>
            <a:ext cx="289560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</a:t>
            </a:r>
            <a:r>
              <a:rPr dirty="0" sz="250" spc="-20">
                <a:solidFill>
                  <a:srgbClr val="808285"/>
                </a:solidFill>
                <a:latin typeface="Arial"/>
                <a:cs typeface="Arial"/>
              </a:rPr>
              <a:t> FIELDWORK</a:t>
            </a:r>
            <a:endParaRPr sz="25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12452612" y="9685714"/>
            <a:ext cx="299085" cy="63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SOLO </a:t>
            </a:r>
            <a:r>
              <a:rPr dirty="0" sz="250" spc="-25">
                <a:solidFill>
                  <a:srgbClr val="808285"/>
                </a:solidFill>
                <a:latin typeface="Arial"/>
                <a:cs typeface="Arial"/>
              </a:rPr>
              <a:t>FIELD </a:t>
            </a:r>
            <a:r>
              <a:rPr dirty="0" sz="250" spc="-10">
                <a:solidFill>
                  <a:srgbClr val="808285"/>
                </a:solidFill>
                <a:latin typeface="Arial"/>
                <a:cs typeface="Arial"/>
              </a:rPr>
              <a:t>WORK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171" name="object 171"/>
          <p:cNvGrpSpPr/>
          <p:nvPr/>
        </p:nvGrpSpPr>
        <p:grpSpPr>
          <a:xfrm>
            <a:off x="8525344" y="7308469"/>
            <a:ext cx="5694680" cy="2446655"/>
            <a:chOff x="8525344" y="7308469"/>
            <a:chExt cx="5694680" cy="2446655"/>
          </a:xfrm>
        </p:grpSpPr>
        <p:sp>
          <p:nvSpPr>
            <p:cNvPr id="172" name="object 172"/>
            <p:cNvSpPr/>
            <p:nvPr/>
          </p:nvSpPr>
          <p:spPr>
            <a:xfrm>
              <a:off x="8528519" y="8957627"/>
              <a:ext cx="5409565" cy="3810"/>
            </a:xfrm>
            <a:custGeom>
              <a:avLst/>
              <a:gdLst/>
              <a:ahLst/>
              <a:cxnLst/>
              <a:rect l="l" t="t" r="r" b="b"/>
              <a:pathLst>
                <a:path w="5409565" h="3809">
                  <a:moveTo>
                    <a:pt x="5409349" y="0"/>
                  </a:moveTo>
                  <a:lnTo>
                    <a:pt x="0" y="3263"/>
                  </a:lnTo>
                </a:path>
              </a:pathLst>
            </a:custGeom>
            <a:ln w="6299">
              <a:solidFill>
                <a:srgbClr val="D1D3D4"/>
              </a:solidFill>
              <a:prstDash val="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/>
            <p:cNvSpPr/>
            <p:nvPr/>
          </p:nvSpPr>
          <p:spPr>
            <a:xfrm>
              <a:off x="13979270" y="7308469"/>
              <a:ext cx="240665" cy="2356485"/>
            </a:xfrm>
            <a:custGeom>
              <a:avLst/>
              <a:gdLst/>
              <a:ahLst/>
              <a:cxnLst/>
              <a:rect l="l" t="t" r="r" b="b"/>
              <a:pathLst>
                <a:path w="240665" h="2356484">
                  <a:moveTo>
                    <a:pt x="240405" y="0"/>
                  </a:moveTo>
                  <a:lnTo>
                    <a:pt x="0" y="0"/>
                  </a:lnTo>
                  <a:lnTo>
                    <a:pt x="0" y="1059446"/>
                  </a:lnTo>
                  <a:lnTo>
                    <a:pt x="50838" y="1113409"/>
                  </a:lnTo>
                  <a:lnTo>
                    <a:pt x="0" y="1167396"/>
                  </a:lnTo>
                  <a:lnTo>
                    <a:pt x="0" y="2355913"/>
                  </a:lnTo>
                  <a:lnTo>
                    <a:pt x="240379" y="2355913"/>
                  </a:lnTo>
                  <a:lnTo>
                    <a:pt x="24040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/>
            <p:cNvSpPr/>
            <p:nvPr/>
          </p:nvSpPr>
          <p:spPr>
            <a:xfrm>
              <a:off x="9149156" y="7399464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/>
            <p:cNvSpPr/>
            <p:nvPr/>
          </p:nvSpPr>
          <p:spPr>
            <a:xfrm>
              <a:off x="9149156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/>
            <p:cNvSpPr/>
            <p:nvPr/>
          </p:nvSpPr>
          <p:spPr>
            <a:xfrm>
              <a:off x="9678580" y="7399464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/>
            <p:cNvSpPr/>
            <p:nvPr/>
          </p:nvSpPr>
          <p:spPr>
            <a:xfrm>
              <a:off x="9678568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/>
            <p:cNvSpPr/>
            <p:nvPr/>
          </p:nvSpPr>
          <p:spPr>
            <a:xfrm>
              <a:off x="10244391" y="7399464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/>
            <p:cNvSpPr/>
            <p:nvPr/>
          </p:nvSpPr>
          <p:spPr>
            <a:xfrm>
              <a:off x="10244391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/>
            <p:cNvSpPr/>
            <p:nvPr/>
          </p:nvSpPr>
          <p:spPr>
            <a:xfrm>
              <a:off x="10759579" y="7399464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/>
            <p:cNvSpPr/>
            <p:nvPr/>
          </p:nvSpPr>
          <p:spPr>
            <a:xfrm>
              <a:off x="10759579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/>
            <p:cNvSpPr/>
            <p:nvPr/>
          </p:nvSpPr>
          <p:spPr>
            <a:xfrm>
              <a:off x="11322443" y="7399464"/>
              <a:ext cx="71920" cy="157797"/>
            </a:xfrm>
            <a:prstGeom prst="rect">
              <a:avLst/>
            </a:prstGeom>
            <a:blipFill>
              <a:blip r:embed="rId3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/>
            <p:cNvSpPr/>
            <p:nvPr/>
          </p:nvSpPr>
          <p:spPr>
            <a:xfrm>
              <a:off x="11322456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/>
            <p:cNvSpPr/>
            <p:nvPr/>
          </p:nvSpPr>
          <p:spPr>
            <a:xfrm>
              <a:off x="11813400" y="7399464"/>
              <a:ext cx="71920" cy="157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/>
            <p:cNvSpPr/>
            <p:nvPr/>
          </p:nvSpPr>
          <p:spPr>
            <a:xfrm>
              <a:off x="11813400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38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/>
            <p:cNvSpPr/>
            <p:nvPr/>
          </p:nvSpPr>
          <p:spPr>
            <a:xfrm>
              <a:off x="12328766" y="7399464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/>
            <p:cNvSpPr/>
            <p:nvPr/>
          </p:nvSpPr>
          <p:spPr>
            <a:xfrm>
              <a:off x="12328766" y="7317918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/>
            <p:cNvSpPr/>
            <p:nvPr/>
          </p:nvSpPr>
          <p:spPr>
            <a:xfrm>
              <a:off x="12864591" y="7402614"/>
              <a:ext cx="71920" cy="157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/>
            <p:cNvSpPr/>
            <p:nvPr/>
          </p:nvSpPr>
          <p:spPr>
            <a:xfrm>
              <a:off x="12864591" y="732106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0" name="object 190"/>
          <p:cNvSpPr txBox="1"/>
          <p:nvPr/>
        </p:nvSpPr>
        <p:spPr>
          <a:xfrm>
            <a:off x="8624023" y="7779598"/>
            <a:ext cx="473075" cy="32829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Smooth </a:t>
            </a:r>
            <a:r>
              <a:rPr dirty="0" sz="250">
                <a:latin typeface="Arial"/>
                <a:cs typeface="Arial"/>
              </a:rPr>
              <a:t>Sailing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Quantitative Data</a:t>
            </a:r>
            <a:r>
              <a:rPr dirty="0" sz="250" spc="-10">
                <a:latin typeface="Arial"/>
                <a:cs typeface="Arial"/>
              </a:rPr>
              <a:t> Analysis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Identify </a:t>
            </a:r>
            <a:r>
              <a:rPr dirty="0" sz="250" spc="15">
                <a:latin typeface="Arial"/>
                <a:cs typeface="Arial"/>
              </a:rPr>
              <a:t>a </a:t>
            </a:r>
            <a:r>
              <a:rPr dirty="0" sz="250">
                <a:latin typeface="Arial"/>
                <a:cs typeface="Arial"/>
              </a:rPr>
              <a:t>Problem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Explore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Secondary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Research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Stakeholder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9208651" y="7779598"/>
            <a:ext cx="374650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1: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</a:t>
            </a:r>
            <a:endParaRPr sz="250">
              <a:latin typeface="Arial"/>
              <a:cs typeface="Arial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9208651" y="7899391"/>
            <a:ext cx="441325" cy="55181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b="1">
                <a:latin typeface="Arial"/>
                <a:cs typeface="Arial"/>
              </a:rPr>
              <a:t> </a:t>
            </a:r>
            <a:r>
              <a:rPr dirty="0" sz="250" spc="-15" b="1">
                <a:latin typeface="Arial"/>
                <a:cs typeface="Arial"/>
              </a:rPr>
              <a:t>A: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</a:t>
            </a:r>
            <a:r>
              <a:rPr dirty="0" sz="250" spc="-5">
                <a:latin typeface="Arial"/>
                <a:cs typeface="Arial"/>
              </a:rPr>
              <a:t> Questions</a:t>
            </a:r>
            <a:endParaRPr sz="250">
              <a:latin typeface="Arial"/>
              <a:cs typeface="Arial"/>
            </a:endParaRPr>
          </a:p>
          <a:p>
            <a:pPr marL="40640" marR="10350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Additional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Interview  </a:t>
            </a:r>
            <a:r>
              <a:rPr dirty="0" sz="250" spc="-10">
                <a:latin typeface="Arial"/>
                <a:cs typeface="Arial"/>
              </a:rPr>
              <a:t>Techniques</a:t>
            </a:r>
            <a:endParaRPr sz="250">
              <a:latin typeface="Arial"/>
              <a:cs typeface="Arial"/>
            </a:endParaRPr>
          </a:p>
          <a:p>
            <a:pPr marL="40640" marR="14033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Interview </a:t>
            </a:r>
            <a:r>
              <a:rPr dirty="0" sz="250" spc="-5">
                <a:latin typeface="Arial"/>
                <a:cs typeface="Arial"/>
              </a:rPr>
              <a:t>Notes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Reﬂections</a:t>
            </a:r>
            <a:endParaRPr sz="250">
              <a:latin typeface="Arial"/>
              <a:cs typeface="Arial"/>
            </a:endParaRPr>
          </a:p>
          <a:p>
            <a:pPr marL="40640" marR="64769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Journey  </a:t>
            </a:r>
            <a:r>
              <a:rPr dirty="0" sz="250" spc="10">
                <a:latin typeface="Arial"/>
                <a:cs typeface="Arial"/>
              </a:rPr>
              <a:t>Mapping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ts val="285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Preparing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>
                <a:latin typeface="Arial"/>
                <a:cs typeface="Arial"/>
              </a:rPr>
              <a:t> Shadow</a:t>
            </a:r>
            <a:endParaRPr sz="250">
              <a:latin typeface="Arial"/>
              <a:cs typeface="Arial"/>
            </a:endParaRPr>
          </a:p>
          <a:p>
            <a:pPr marL="62865" indent="-22860">
              <a:lnSpc>
                <a:spcPts val="285"/>
              </a:lnSpc>
              <a:buSzPct val="60000"/>
              <a:buChar char="-"/>
              <a:tabLst>
                <a:tab pos="63500" algn="l"/>
              </a:tabLst>
            </a:pP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ts val="285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Shadow </a:t>
            </a:r>
            <a:r>
              <a:rPr dirty="0" sz="250" spc="-5">
                <a:latin typeface="Arial"/>
                <a:cs typeface="Arial"/>
              </a:rPr>
              <a:t>Notes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5">
                <a:latin typeface="Arial"/>
                <a:cs typeface="Arial"/>
              </a:rPr>
              <a:t> Reﬂection</a:t>
            </a:r>
            <a:endParaRPr sz="250">
              <a:latin typeface="Arial"/>
              <a:cs typeface="Arial"/>
            </a:endParaRPr>
          </a:p>
          <a:p>
            <a:pPr marL="62865" indent="-22860">
              <a:lnSpc>
                <a:spcPts val="285"/>
              </a:lnSpc>
              <a:buSzPct val="60000"/>
              <a:buChar char="-"/>
              <a:tabLst>
                <a:tab pos="63500" algn="l"/>
              </a:tabLst>
            </a:pPr>
            <a:r>
              <a:rPr dirty="0" sz="250" spc="5">
                <a:latin typeface="Arial"/>
                <a:cs typeface="Arial"/>
              </a:rPr>
              <a:t>optional</a:t>
            </a:r>
            <a:endParaRPr sz="250">
              <a:latin typeface="Arial"/>
              <a:cs typeface="Arial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9729017" y="7779629"/>
            <a:ext cx="397510" cy="22732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Observations </a:t>
            </a:r>
            <a:r>
              <a:rPr dirty="0" sz="250" spc="-10">
                <a:latin typeface="Arial"/>
                <a:cs typeface="Arial"/>
              </a:rPr>
              <a:t>&amp;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15">
                <a:latin typeface="Arial"/>
                <a:cs typeface="Arial"/>
              </a:rPr>
              <a:t>Guesses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Point </a:t>
            </a:r>
            <a:r>
              <a:rPr dirty="0" sz="250" spc="10">
                <a:latin typeface="Arial"/>
                <a:cs typeface="Arial"/>
              </a:rPr>
              <a:t>of</a:t>
            </a:r>
            <a:r>
              <a:rPr dirty="0" sz="250">
                <a:latin typeface="Arial"/>
                <a:cs typeface="Arial"/>
              </a:rPr>
              <a:t> View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How </a:t>
            </a:r>
            <a:r>
              <a:rPr dirty="0" sz="250" spc="5">
                <a:latin typeface="Arial"/>
                <a:cs typeface="Arial"/>
              </a:rPr>
              <a:t>Might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We</a:t>
            </a:r>
            <a:endParaRPr sz="250">
              <a:latin typeface="Arial"/>
              <a:cs typeface="Arial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10300187" y="7779629"/>
            <a:ext cx="37084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Prepare </a:t>
            </a:r>
            <a:r>
              <a:rPr dirty="0" sz="250" spc="5">
                <a:latin typeface="Arial"/>
                <a:cs typeface="Arial"/>
              </a:rPr>
              <a:t>to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Solo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Group</a:t>
            </a:r>
            <a:r>
              <a:rPr dirty="0" sz="250" spc="-5">
                <a:latin typeface="Arial"/>
                <a:cs typeface="Arial"/>
              </a:rPr>
              <a:t> Brainstorm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 spc="-5">
                <a:latin typeface="Arial"/>
                <a:cs typeface="Arial"/>
              </a:rPr>
              <a:t> Selection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0813715" y="7779629"/>
            <a:ext cx="369570" cy="3632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  <a:p>
            <a:pPr marL="40640" marR="34925" indent="-28575">
              <a:lnSpc>
                <a:spcPts val="270"/>
              </a:lnSpc>
              <a:spcBef>
                <a:spcPts val="13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Tips </a:t>
            </a:r>
            <a:r>
              <a:rPr dirty="0" sz="250" spc="10">
                <a:latin typeface="Arial"/>
                <a:cs typeface="Arial"/>
              </a:rPr>
              <a:t>for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Designing </a:t>
            </a:r>
            <a:r>
              <a:rPr dirty="0" sz="250" spc="-10">
                <a:latin typeface="Arial"/>
                <a:cs typeface="Arial"/>
              </a:rPr>
              <a:t>&amp; 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6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11391850" y="7779629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2: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11391850" y="7899423"/>
            <a:ext cx="403225" cy="448309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25" b="1">
                <a:latin typeface="Arial"/>
                <a:cs typeface="Arial"/>
              </a:rPr>
              <a:t>B:</a:t>
            </a:r>
            <a:endParaRPr sz="250">
              <a:latin typeface="Arial"/>
              <a:cs typeface="Arial"/>
            </a:endParaRPr>
          </a:p>
          <a:p>
            <a:pPr marL="40640" marR="75565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  <a:p>
            <a:pPr marL="40640" marR="508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Evaluating </a:t>
            </a:r>
            <a:r>
              <a:rPr dirty="0" sz="250" spc="-5">
                <a:latin typeface="Arial"/>
                <a:cs typeface="Arial"/>
              </a:rPr>
              <a:t>Prototypes</a:t>
            </a:r>
            <a:r>
              <a:rPr dirty="0" sz="250" spc="-2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to  Get to </a:t>
            </a:r>
            <a:r>
              <a:rPr dirty="0" sz="250">
                <a:latin typeface="Arial"/>
                <a:cs typeface="Arial"/>
              </a:rPr>
              <a:t>Next</a:t>
            </a:r>
            <a:r>
              <a:rPr dirty="0" sz="250" spc="-15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Steps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What’s</a:t>
            </a:r>
            <a:r>
              <a:rPr dirty="0" sz="250" spc="-5">
                <a:latin typeface="Arial"/>
                <a:cs typeface="Arial"/>
              </a:rPr>
              <a:t> Next?</a:t>
            </a:r>
            <a:endParaRPr sz="250">
              <a:latin typeface="Arial"/>
              <a:cs typeface="Arial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11877327" y="7779660"/>
            <a:ext cx="369570" cy="27813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>
                <a:latin typeface="Arial"/>
                <a:cs typeface="Arial"/>
              </a:rPr>
              <a:t>Combine</a:t>
            </a:r>
            <a:r>
              <a:rPr dirty="0" sz="250" spc="-5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Ideas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4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Building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10">
                <a:latin typeface="Arial"/>
                <a:cs typeface="Arial"/>
              </a:rPr>
              <a:t>Blocks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Storyboard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5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Design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12384078" y="7779849"/>
            <a:ext cx="287655" cy="126364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-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3: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5">
                <a:latin typeface="Arial"/>
                <a:cs typeface="Arial"/>
              </a:rPr>
              <a:t>Test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2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</a:t>
            </a:r>
            <a:endParaRPr sz="250">
              <a:latin typeface="Arial"/>
              <a:cs typeface="Arial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12384078" y="7899612"/>
            <a:ext cx="360680" cy="31242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5" b="1">
                <a:latin typeface="Arial"/>
                <a:cs typeface="Arial"/>
              </a:rPr>
              <a:t>Fieldwork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spc="-5" b="1">
                <a:latin typeface="Arial"/>
                <a:cs typeface="Arial"/>
              </a:rPr>
              <a:t>C:</a:t>
            </a:r>
            <a:endParaRPr sz="250">
              <a:latin typeface="Arial"/>
              <a:cs typeface="Arial"/>
            </a:endParaRPr>
          </a:p>
          <a:p>
            <a:pPr marL="40640" marR="33020" indent="-28575">
              <a:lnSpc>
                <a:spcPts val="270"/>
              </a:lnSpc>
              <a:spcBef>
                <a:spcPts val="13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Testing </a:t>
            </a:r>
            <a:r>
              <a:rPr dirty="0" sz="250" spc="15">
                <a:latin typeface="Arial"/>
                <a:cs typeface="Arial"/>
              </a:rPr>
              <a:t>a</a:t>
            </a:r>
            <a:r>
              <a:rPr dirty="0" sz="250" spc="-50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Prototype  </a:t>
            </a:r>
            <a:r>
              <a:rPr dirty="0" sz="250" spc="-5">
                <a:latin typeface="Arial"/>
                <a:cs typeface="Arial"/>
              </a:rPr>
              <a:t>Reﬂection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Reﬂection </a:t>
            </a:r>
            <a:r>
              <a:rPr dirty="0" sz="250" spc="5">
                <a:latin typeface="Arial"/>
                <a:cs typeface="Arial"/>
              </a:rPr>
              <a:t>Grid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What </a:t>
            </a:r>
            <a:r>
              <a:rPr dirty="0" sz="250">
                <a:latin typeface="Arial"/>
                <a:cs typeface="Arial"/>
              </a:rPr>
              <a:t>Did </a:t>
            </a:r>
            <a:r>
              <a:rPr dirty="0" sz="250" spc="-10">
                <a:latin typeface="Arial"/>
                <a:cs typeface="Arial"/>
              </a:rPr>
              <a:t>You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Learn?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Idea</a:t>
            </a:r>
            <a:r>
              <a:rPr dirty="0" sz="25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Evaluation</a:t>
            </a:r>
            <a:endParaRPr sz="250">
              <a:latin typeface="Arial"/>
              <a:cs typeface="Arial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12976931" y="7782812"/>
            <a:ext cx="294005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b="1">
                <a:latin typeface="Arial"/>
                <a:cs typeface="Arial"/>
              </a:rPr>
              <a:t> 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10">
                <a:latin typeface="Arial"/>
                <a:cs typeface="Arial"/>
              </a:rPr>
              <a:t>Reﬁne </a:t>
            </a:r>
            <a:r>
              <a:rPr dirty="0" sz="250" spc="-5">
                <a:latin typeface="Arial"/>
                <a:cs typeface="Arial"/>
              </a:rPr>
              <a:t>Your</a:t>
            </a:r>
            <a:r>
              <a:rPr dirty="0" sz="250" spc="-30">
                <a:latin typeface="Arial"/>
                <a:cs typeface="Arial"/>
              </a:rPr>
              <a:t> </a:t>
            </a:r>
            <a:r>
              <a:rPr dirty="0" sz="250" spc="5">
                <a:latin typeface="Arial"/>
                <a:cs typeface="Arial"/>
              </a:rPr>
              <a:t>Idea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 </a:t>
            </a:r>
            <a:r>
              <a:rPr dirty="0" sz="250" spc="-5">
                <a:latin typeface="Arial"/>
                <a:cs typeface="Arial"/>
              </a:rPr>
              <a:t>Project</a:t>
            </a:r>
            <a:r>
              <a:rPr dirty="0" sz="250" spc="-4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Planning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1996928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12037948" y="8606409"/>
            <a:ext cx="117157" cy="124485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 txBox="1"/>
          <p:nvPr/>
        </p:nvSpPr>
        <p:spPr>
          <a:xfrm>
            <a:off x="11483378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11521338" y="8606409"/>
            <a:ext cx="117144" cy="124485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 txBox="1"/>
          <p:nvPr/>
        </p:nvSpPr>
        <p:spPr>
          <a:xfrm>
            <a:off x="13057505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13098577" y="8606409"/>
            <a:ext cx="117144" cy="124485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 txBox="1"/>
          <p:nvPr/>
        </p:nvSpPr>
        <p:spPr>
          <a:xfrm>
            <a:off x="10929416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10970552" y="8606409"/>
            <a:ext cx="117144" cy="124485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 txBox="1"/>
          <p:nvPr/>
        </p:nvSpPr>
        <p:spPr>
          <a:xfrm>
            <a:off x="10407027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10448137" y="8606409"/>
            <a:ext cx="117157" cy="124485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 txBox="1"/>
          <p:nvPr/>
        </p:nvSpPr>
        <p:spPr>
          <a:xfrm>
            <a:off x="9887242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9928364" y="8606409"/>
            <a:ext cx="117144" cy="124485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 txBox="1"/>
          <p:nvPr/>
        </p:nvSpPr>
        <p:spPr>
          <a:xfrm>
            <a:off x="9339618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9380753" y="8606409"/>
            <a:ext cx="117144" cy="124485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 txBox="1"/>
          <p:nvPr/>
        </p:nvSpPr>
        <p:spPr>
          <a:xfrm>
            <a:off x="12519076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17" name="object 217"/>
          <p:cNvGrpSpPr/>
          <p:nvPr/>
        </p:nvGrpSpPr>
        <p:grpSpPr>
          <a:xfrm>
            <a:off x="9824110" y="8606409"/>
            <a:ext cx="2853690" cy="519430"/>
            <a:chOff x="9824110" y="8606409"/>
            <a:chExt cx="2853690" cy="519430"/>
          </a:xfrm>
        </p:grpSpPr>
        <p:sp>
          <p:nvSpPr>
            <p:cNvPr id="218" name="object 218"/>
            <p:cNvSpPr/>
            <p:nvPr/>
          </p:nvSpPr>
          <p:spPr>
            <a:xfrm>
              <a:off x="12560198" y="8606409"/>
              <a:ext cx="117144" cy="124485"/>
            </a:xfrm>
            <a:prstGeom prst="rect">
              <a:avLst/>
            </a:prstGeom>
            <a:blipFill>
              <a:blip r:embed="rId4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/>
            <p:cNvSpPr/>
            <p:nvPr/>
          </p:nvSpPr>
          <p:spPr>
            <a:xfrm>
              <a:off x="9824110" y="9001341"/>
              <a:ext cx="117144" cy="124485"/>
            </a:xfrm>
            <a:prstGeom prst="rect">
              <a:avLst/>
            </a:prstGeom>
            <a:blipFill>
              <a:blip r:embed="rId4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/>
            <p:cNvSpPr/>
            <p:nvPr/>
          </p:nvSpPr>
          <p:spPr>
            <a:xfrm>
              <a:off x="10022471" y="9001341"/>
              <a:ext cx="117157" cy="124485"/>
            </a:xfrm>
            <a:prstGeom prst="rect">
              <a:avLst/>
            </a:prstGeom>
            <a:blipFill>
              <a:blip r:embed="rId4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1" name="object 221"/>
          <p:cNvSpPr txBox="1"/>
          <p:nvPr/>
        </p:nvSpPr>
        <p:spPr>
          <a:xfrm>
            <a:off x="9793147" y="9131123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22" name="object 222"/>
          <p:cNvGrpSpPr/>
          <p:nvPr/>
        </p:nvGrpSpPr>
        <p:grpSpPr>
          <a:xfrm>
            <a:off x="10341965" y="9001341"/>
            <a:ext cx="326390" cy="372745"/>
            <a:chOff x="10341965" y="9001341"/>
            <a:chExt cx="326390" cy="372745"/>
          </a:xfrm>
        </p:grpSpPr>
        <p:sp>
          <p:nvSpPr>
            <p:cNvPr id="223" name="object 223"/>
            <p:cNvSpPr/>
            <p:nvPr/>
          </p:nvSpPr>
          <p:spPr>
            <a:xfrm>
              <a:off x="10341965" y="9001341"/>
              <a:ext cx="117144" cy="124485"/>
            </a:xfrm>
            <a:prstGeom prst="rect">
              <a:avLst/>
            </a:prstGeom>
            <a:blipFill>
              <a:blip r:embed="rId4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/>
            <p:cNvSpPr/>
            <p:nvPr/>
          </p:nvSpPr>
          <p:spPr>
            <a:xfrm>
              <a:off x="10449115" y="9249473"/>
              <a:ext cx="117144" cy="124485"/>
            </a:xfrm>
            <a:prstGeom prst="rect">
              <a:avLst/>
            </a:prstGeom>
            <a:blipFill>
              <a:blip r:embed="rId5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/>
            <p:cNvSpPr/>
            <p:nvPr/>
          </p:nvSpPr>
          <p:spPr>
            <a:xfrm>
              <a:off x="10550804" y="9001341"/>
              <a:ext cx="117144" cy="124485"/>
            </a:xfrm>
            <a:prstGeom prst="rect">
              <a:avLst/>
            </a:prstGeom>
            <a:blipFill>
              <a:blip r:embed="rId5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6" name="object 226"/>
          <p:cNvSpPr txBox="1"/>
          <p:nvPr/>
        </p:nvSpPr>
        <p:spPr>
          <a:xfrm>
            <a:off x="10311104" y="9131123"/>
            <a:ext cx="407034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10373527" y="9374585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228" name="object 228"/>
          <p:cNvGrpSpPr/>
          <p:nvPr/>
        </p:nvGrpSpPr>
        <p:grpSpPr>
          <a:xfrm>
            <a:off x="9402609" y="9001341"/>
            <a:ext cx="2249805" cy="372745"/>
            <a:chOff x="9402609" y="9001341"/>
            <a:chExt cx="2249805" cy="372745"/>
          </a:xfrm>
        </p:grpSpPr>
        <p:sp>
          <p:nvSpPr>
            <p:cNvPr id="229" name="object 229"/>
            <p:cNvSpPr/>
            <p:nvPr/>
          </p:nvSpPr>
          <p:spPr>
            <a:xfrm>
              <a:off x="10870323" y="9001341"/>
              <a:ext cx="117157" cy="124485"/>
            </a:xfrm>
            <a:prstGeom prst="rect">
              <a:avLst/>
            </a:prstGeom>
            <a:blipFill>
              <a:blip r:embed="rId5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/>
            <p:cNvSpPr/>
            <p:nvPr/>
          </p:nvSpPr>
          <p:spPr>
            <a:xfrm>
              <a:off x="9402609" y="9249473"/>
              <a:ext cx="117144" cy="124485"/>
            </a:xfrm>
            <a:prstGeom prst="rect">
              <a:avLst/>
            </a:prstGeom>
            <a:blipFill>
              <a:blip r:embed="rId5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/>
            <p:cNvSpPr/>
            <p:nvPr/>
          </p:nvSpPr>
          <p:spPr>
            <a:xfrm>
              <a:off x="11534787" y="9243949"/>
              <a:ext cx="117157" cy="124472"/>
            </a:xfrm>
            <a:prstGeom prst="rect">
              <a:avLst/>
            </a:prstGeom>
            <a:blipFill>
              <a:blip r:embed="rId5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/>
            <p:cNvSpPr/>
            <p:nvPr/>
          </p:nvSpPr>
          <p:spPr>
            <a:xfrm>
              <a:off x="11094211" y="9001341"/>
              <a:ext cx="117144" cy="124485"/>
            </a:xfrm>
            <a:prstGeom prst="rect">
              <a:avLst/>
            </a:prstGeom>
            <a:blipFill>
              <a:blip r:embed="rId5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3" name="object 233"/>
          <p:cNvSpPr txBox="1"/>
          <p:nvPr/>
        </p:nvSpPr>
        <p:spPr>
          <a:xfrm>
            <a:off x="10839475" y="9131123"/>
            <a:ext cx="4222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34" name="object 234"/>
          <p:cNvGrpSpPr/>
          <p:nvPr/>
        </p:nvGrpSpPr>
        <p:grpSpPr>
          <a:xfrm>
            <a:off x="11415331" y="9001341"/>
            <a:ext cx="328930" cy="125095"/>
            <a:chOff x="11415331" y="9001341"/>
            <a:chExt cx="328930" cy="125095"/>
          </a:xfrm>
        </p:grpSpPr>
        <p:sp>
          <p:nvSpPr>
            <p:cNvPr id="235" name="object 235"/>
            <p:cNvSpPr/>
            <p:nvPr/>
          </p:nvSpPr>
          <p:spPr>
            <a:xfrm>
              <a:off x="11415331" y="9001341"/>
              <a:ext cx="117144" cy="124485"/>
            </a:xfrm>
            <a:prstGeom prst="rect">
              <a:avLst/>
            </a:prstGeom>
            <a:blipFill>
              <a:blip r:embed="rId5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/>
            <p:cNvSpPr/>
            <p:nvPr/>
          </p:nvSpPr>
          <p:spPr>
            <a:xfrm>
              <a:off x="11626595" y="9001341"/>
              <a:ext cx="117144" cy="124485"/>
            </a:xfrm>
            <a:prstGeom prst="rect">
              <a:avLst/>
            </a:prstGeom>
            <a:blipFill>
              <a:blip r:embed="rId5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7" name="object 237"/>
          <p:cNvSpPr txBox="1"/>
          <p:nvPr/>
        </p:nvSpPr>
        <p:spPr>
          <a:xfrm>
            <a:off x="11387620" y="9131123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38" name="object 238"/>
          <p:cNvGrpSpPr/>
          <p:nvPr/>
        </p:nvGrpSpPr>
        <p:grpSpPr>
          <a:xfrm>
            <a:off x="12449886" y="9001341"/>
            <a:ext cx="328930" cy="372745"/>
            <a:chOff x="12449886" y="9001341"/>
            <a:chExt cx="328930" cy="372745"/>
          </a:xfrm>
        </p:grpSpPr>
        <p:sp>
          <p:nvSpPr>
            <p:cNvPr id="239" name="object 239"/>
            <p:cNvSpPr/>
            <p:nvPr/>
          </p:nvSpPr>
          <p:spPr>
            <a:xfrm>
              <a:off x="12560198" y="9249473"/>
              <a:ext cx="117157" cy="124485"/>
            </a:xfrm>
            <a:prstGeom prst="rect">
              <a:avLst/>
            </a:prstGeom>
            <a:blipFill>
              <a:blip r:embed="rId5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/>
            <p:cNvSpPr/>
            <p:nvPr/>
          </p:nvSpPr>
          <p:spPr>
            <a:xfrm>
              <a:off x="12449886" y="9001341"/>
              <a:ext cx="117157" cy="124485"/>
            </a:xfrm>
            <a:prstGeom prst="rect">
              <a:avLst/>
            </a:prstGeom>
            <a:blipFill>
              <a:blip r:embed="rId5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/>
            <p:cNvSpPr/>
            <p:nvPr/>
          </p:nvSpPr>
          <p:spPr>
            <a:xfrm>
              <a:off x="12661163" y="9001341"/>
              <a:ext cx="117157" cy="124485"/>
            </a:xfrm>
            <a:prstGeom prst="rect">
              <a:avLst/>
            </a:prstGeom>
            <a:blipFill>
              <a:blip r:embed="rId6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2" name="object 242"/>
          <p:cNvSpPr txBox="1"/>
          <p:nvPr/>
        </p:nvSpPr>
        <p:spPr>
          <a:xfrm>
            <a:off x="12419038" y="9131123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43" name="object 243"/>
          <p:cNvGrpSpPr/>
          <p:nvPr/>
        </p:nvGrpSpPr>
        <p:grpSpPr>
          <a:xfrm>
            <a:off x="11926341" y="9001341"/>
            <a:ext cx="328930" cy="125095"/>
            <a:chOff x="11926341" y="9001341"/>
            <a:chExt cx="328930" cy="125095"/>
          </a:xfrm>
        </p:grpSpPr>
        <p:sp>
          <p:nvSpPr>
            <p:cNvPr id="244" name="object 244"/>
            <p:cNvSpPr/>
            <p:nvPr/>
          </p:nvSpPr>
          <p:spPr>
            <a:xfrm>
              <a:off x="11926341" y="9001341"/>
              <a:ext cx="117157" cy="124485"/>
            </a:xfrm>
            <a:prstGeom prst="rect">
              <a:avLst/>
            </a:prstGeom>
            <a:blipFill>
              <a:blip r:embed="rId6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/>
            <p:cNvSpPr/>
            <p:nvPr/>
          </p:nvSpPr>
          <p:spPr>
            <a:xfrm>
              <a:off x="12137592" y="9001341"/>
              <a:ext cx="117157" cy="124485"/>
            </a:xfrm>
            <a:prstGeom prst="rect">
              <a:avLst/>
            </a:prstGeom>
            <a:blipFill>
              <a:blip r:embed="rId6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6" name="object 246"/>
          <p:cNvSpPr txBox="1"/>
          <p:nvPr/>
        </p:nvSpPr>
        <p:spPr>
          <a:xfrm>
            <a:off x="11895480" y="9131123"/>
            <a:ext cx="4095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9327021" y="9374585"/>
            <a:ext cx="268605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20"/>
              </a:spcBef>
            </a:pPr>
            <a:r>
              <a:rPr dirty="0" sz="250" spc="5">
                <a:solidFill>
                  <a:srgbClr val="F79428"/>
                </a:solidFill>
                <a:latin typeface="Arial"/>
                <a:cs typeface="Arial"/>
              </a:rPr>
              <a:t>ADDITIONAL  </a:t>
            </a:r>
            <a:r>
              <a:rPr dirty="0" sz="250" spc="-10">
                <a:solidFill>
                  <a:srgbClr val="F79428"/>
                </a:solidFill>
                <a:latin typeface="Arial"/>
                <a:cs typeface="Arial"/>
              </a:rPr>
              <a:t>STAKEHOLDERS  </a:t>
            </a:r>
            <a:r>
              <a:rPr dirty="0" sz="250" spc="-5">
                <a:solidFill>
                  <a:srgbClr val="F79428"/>
                </a:solidFill>
                <a:latin typeface="Arial"/>
                <a:cs typeface="Arial"/>
              </a:rPr>
              <a:t>(STUDENTS,  </a:t>
            </a:r>
            <a:r>
              <a:rPr dirty="0" sz="250">
                <a:solidFill>
                  <a:srgbClr val="F79428"/>
                </a:solidFill>
                <a:latin typeface="Arial"/>
                <a:cs typeface="Arial"/>
              </a:rPr>
              <a:t>FAMILIES)</a:t>
            </a:r>
            <a:endParaRPr sz="250">
              <a:latin typeface="Arial"/>
              <a:cs typeface="Arial"/>
            </a:endParaRPr>
          </a:p>
        </p:txBody>
      </p:sp>
      <p:grpSp>
        <p:nvGrpSpPr>
          <p:cNvPr id="248" name="object 248"/>
          <p:cNvGrpSpPr/>
          <p:nvPr/>
        </p:nvGrpSpPr>
        <p:grpSpPr>
          <a:xfrm>
            <a:off x="12983768" y="9001341"/>
            <a:ext cx="340995" cy="125095"/>
            <a:chOff x="12983768" y="9001341"/>
            <a:chExt cx="340995" cy="125095"/>
          </a:xfrm>
        </p:grpSpPr>
        <p:sp>
          <p:nvSpPr>
            <p:cNvPr id="249" name="object 249"/>
            <p:cNvSpPr/>
            <p:nvPr/>
          </p:nvSpPr>
          <p:spPr>
            <a:xfrm>
              <a:off x="12983768" y="9001341"/>
              <a:ext cx="117144" cy="124485"/>
            </a:xfrm>
            <a:prstGeom prst="rect">
              <a:avLst/>
            </a:prstGeom>
            <a:blipFill>
              <a:blip r:embed="rId6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/>
            <p:cNvSpPr/>
            <p:nvPr/>
          </p:nvSpPr>
          <p:spPr>
            <a:xfrm>
              <a:off x="13207149" y="9001341"/>
              <a:ext cx="117144" cy="124485"/>
            </a:xfrm>
            <a:prstGeom prst="rect">
              <a:avLst/>
            </a:prstGeom>
            <a:blipFill>
              <a:blip r:embed="rId6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1" name="object 251"/>
          <p:cNvSpPr txBox="1"/>
          <p:nvPr/>
        </p:nvSpPr>
        <p:spPr>
          <a:xfrm>
            <a:off x="12952983" y="9131123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14076278" y="7811168"/>
            <a:ext cx="85725" cy="1374775"/>
          </a:xfrm>
          <a:prstGeom prst="rect">
            <a:avLst/>
          </a:prstGeom>
        </p:spPr>
        <p:txBody>
          <a:bodyPr wrap="square" lIns="0" tIns="190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50" b="1">
                <a:solidFill>
                  <a:srgbClr val="FFFFFF"/>
                </a:solidFill>
                <a:latin typeface="Arial"/>
                <a:cs typeface="Arial"/>
              </a:rPr>
              <a:t>11 </a:t>
            </a:r>
            <a:r>
              <a:rPr dirty="0" sz="450" spc="5" b="1">
                <a:solidFill>
                  <a:srgbClr val="FFFFFF"/>
                </a:solidFill>
                <a:latin typeface="Arial"/>
                <a:cs typeface="Arial"/>
              </a:rPr>
              <a:t>REGIONAL PITCH </a:t>
            </a:r>
            <a:r>
              <a:rPr dirty="0" sz="450" spc="20" b="1">
                <a:solidFill>
                  <a:srgbClr val="FFFFFF"/>
                </a:solidFill>
                <a:latin typeface="Arial"/>
                <a:cs typeface="Arial"/>
              </a:rPr>
              <a:t>NIGHT </a:t>
            </a:r>
            <a:r>
              <a:rPr dirty="0" sz="450" spc="-15" b="1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4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50" spc="-5" b="1">
                <a:solidFill>
                  <a:srgbClr val="FFFFFF"/>
                </a:solidFill>
                <a:latin typeface="Arial"/>
                <a:cs typeface="Arial"/>
              </a:rPr>
              <a:t>CELEBRATION</a:t>
            </a:r>
            <a:endParaRPr sz="450">
              <a:latin typeface="Arial"/>
              <a:cs typeface="Arial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11496141" y="9368588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12518397" y="9374109"/>
            <a:ext cx="201295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911060"/>
                </a:solidFill>
                <a:latin typeface="Arial"/>
                <a:cs typeface="Arial"/>
              </a:rPr>
              <a:t>STUDENTS</a:t>
            </a:r>
            <a:endParaRPr sz="300">
              <a:latin typeface="Arial"/>
              <a:cs typeface="Arial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8624023" y="7238561"/>
            <a:ext cx="472440" cy="494665"/>
          </a:xfrm>
          <a:prstGeom prst="rect">
            <a:avLst/>
          </a:prstGeom>
        </p:spPr>
        <p:txBody>
          <a:bodyPr wrap="square" lIns="0" tIns="1257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225"/>
              </a:spcBef>
            </a:pPr>
            <a:r>
              <a:rPr dirty="0" sz="350" spc="-5" b="1">
                <a:latin typeface="Arial"/>
                <a:cs typeface="Arial"/>
              </a:rPr>
              <a:t>LAUNCH </a:t>
            </a:r>
            <a:r>
              <a:rPr dirty="0" sz="350" spc="-25" b="1">
                <a:latin typeface="Arial"/>
                <a:cs typeface="Arial"/>
              </a:rPr>
              <a:t>THE  </a:t>
            </a:r>
            <a:r>
              <a:rPr dirty="0" sz="350" spc="-5" b="1">
                <a:latin typeface="Arial"/>
                <a:cs typeface="Arial"/>
              </a:rPr>
              <a:t>DESIGN</a:t>
            </a:r>
            <a:r>
              <a:rPr dirty="0" sz="350" spc="-35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CHALLENGE</a:t>
            </a:r>
            <a:endParaRPr sz="350">
              <a:latin typeface="Arial"/>
              <a:cs typeface="Arial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9728987" y="7299944"/>
            <a:ext cx="271145" cy="43370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60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3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25"/>
              </a:spcBef>
            </a:pPr>
            <a:r>
              <a:rPr dirty="0" sz="350" spc="-15" b="1">
                <a:latin typeface="Arial"/>
                <a:cs typeface="Arial"/>
              </a:rPr>
              <a:t>DEFINE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20" b="1">
                <a:latin typeface="Arial"/>
                <a:cs typeface="Arial"/>
              </a:rPr>
              <a:t>THE 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10300142" y="7269698"/>
            <a:ext cx="28511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334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4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20" b="1">
                <a:latin typeface="Arial"/>
                <a:cs typeface="Arial"/>
              </a:rPr>
              <a:t>GENERATE  </a:t>
            </a:r>
            <a:r>
              <a:rPr dirty="0" sz="350" spc="-5" b="1">
                <a:latin typeface="Arial"/>
                <a:cs typeface="Arial"/>
              </a:rPr>
              <a:t>SOLUTIONS</a:t>
            </a:r>
            <a:endParaRPr sz="350">
              <a:latin typeface="Arial"/>
              <a:cs typeface="Arial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10813671" y="7269698"/>
            <a:ext cx="299720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5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5" b="1">
                <a:latin typeface="Arial"/>
                <a:cs typeface="Arial"/>
              </a:rPr>
              <a:t>MAKE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YOUR </a:t>
            </a:r>
            <a:r>
              <a:rPr dirty="0" sz="35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11391775" y="7269698"/>
            <a:ext cx="28638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6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 </a:t>
            </a:r>
            <a:r>
              <a:rPr dirty="0" sz="350" b="1">
                <a:latin typeface="Arial"/>
                <a:cs typeface="Arial"/>
              </a:rPr>
              <a:t>YOUR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11867816" y="7269698"/>
            <a:ext cx="195580" cy="407034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7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350" spc="-25" b="1">
                <a:latin typeface="Arial"/>
                <a:cs typeface="Arial"/>
              </a:rPr>
              <a:t>ITERATE</a:t>
            </a:r>
            <a:endParaRPr sz="350">
              <a:latin typeface="Arial"/>
              <a:cs typeface="Arial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12383992" y="7269698"/>
            <a:ext cx="351155" cy="463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79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8</a:t>
            </a:r>
            <a:endParaRPr sz="1400">
              <a:latin typeface="Noto Sans CJK JP Black"/>
              <a:cs typeface="Noto Sans CJK JP Black"/>
            </a:endParaRPr>
          </a:p>
          <a:p>
            <a:pPr marL="12700" marR="5080">
              <a:lnSpc>
                <a:spcPct val="106400"/>
              </a:lnSpc>
              <a:spcBef>
                <a:spcPts val="175"/>
              </a:spcBef>
            </a:pPr>
            <a:r>
              <a:rPr dirty="0" sz="350" spc="-30" b="1">
                <a:latin typeface="Arial"/>
                <a:cs typeface="Arial"/>
              </a:rPr>
              <a:t>TEST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-10" b="1">
                <a:latin typeface="Arial"/>
                <a:cs typeface="Arial"/>
              </a:rPr>
              <a:t>ANOTHER  </a:t>
            </a:r>
            <a:r>
              <a:rPr dirty="0" sz="350" spc="-15" b="1">
                <a:latin typeface="Arial"/>
                <a:cs typeface="Arial"/>
              </a:rPr>
              <a:t>PROTOTYPE</a:t>
            </a:r>
            <a:endParaRPr sz="350">
              <a:latin typeface="Arial"/>
              <a:cs typeface="Arial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9208651" y="7287086"/>
            <a:ext cx="330835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2</a:t>
            </a:r>
            <a:endParaRPr sz="1400">
              <a:latin typeface="Noto Sans CJK JP Black"/>
              <a:cs typeface="Noto Sans CJK JP Black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350" spc="-25" b="1">
                <a:latin typeface="Arial"/>
                <a:cs typeface="Arial"/>
              </a:rPr>
              <a:t>EXPLORE</a:t>
            </a:r>
            <a:endParaRPr sz="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350" spc="-25" b="1">
                <a:latin typeface="Arial"/>
                <a:cs typeface="Arial"/>
              </a:rPr>
              <a:t>THE</a:t>
            </a:r>
            <a:r>
              <a:rPr dirty="0" sz="350" spc="-30" b="1">
                <a:latin typeface="Arial"/>
                <a:cs typeface="Arial"/>
              </a:rPr>
              <a:t> </a:t>
            </a:r>
            <a:r>
              <a:rPr dirty="0" sz="350" spc="-15" b="1">
                <a:latin typeface="Arial"/>
                <a:cs typeface="Arial"/>
              </a:rPr>
              <a:t>PROBLEM</a:t>
            </a:r>
            <a:endParaRPr sz="350">
              <a:latin typeface="Arial"/>
              <a:cs typeface="Arial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12950719" y="7290852"/>
            <a:ext cx="305435" cy="44069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9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PREPARE</a:t>
            </a:r>
            <a:r>
              <a:rPr dirty="0" sz="350" spc="-60" b="1">
                <a:latin typeface="Arial"/>
                <a:cs typeface="Arial"/>
              </a:rPr>
              <a:t> </a:t>
            </a:r>
            <a:r>
              <a:rPr dirty="0" sz="350" b="1">
                <a:latin typeface="Arial"/>
                <a:cs typeface="Arial"/>
              </a:rPr>
              <a:t>TO </a:t>
            </a:r>
            <a:r>
              <a:rPr dirty="0" sz="350" spc="10" b="1">
                <a:latin typeface="Arial"/>
                <a:cs typeface="Arial"/>
              </a:rPr>
              <a:t> </a:t>
            </a:r>
            <a:r>
              <a:rPr dirty="0" sz="350" spc="30" b="1">
                <a:latin typeface="Arial"/>
                <a:cs typeface="Arial"/>
              </a:rPr>
              <a:t>IM</a:t>
            </a:r>
            <a:r>
              <a:rPr dirty="0" sz="350" spc="-40" b="1">
                <a:latin typeface="Arial"/>
                <a:cs typeface="Arial"/>
              </a:rPr>
              <a:t>P</a:t>
            </a:r>
            <a:r>
              <a:rPr dirty="0" sz="350" spc="-20" b="1">
                <a:latin typeface="Arial"/>
                <a:cs typeface="Arial"/>
              </a:rPr>
              <a:t>LEMEN</a:t>
            </a:r>
            <a:r>
              <a:rPr dirty="0" sz="350" spc="-25" b="1">
                <a:latin typeface="Arial"/>
                <a:cs typeface="Arial"/>
              </a:rPr>
              <a:t>T</a:t>
            </a:r>
            <a:endParaRPr sz="350">
              <a:latin typeface="Arial"/>
              <a:cs typeface="Arial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8515450" y="8410874"/>
            <a:ext cx="69850" cy="539115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-25" b="1">
                <a:latin typeface="Arial"/>
                <a:cs typeface="Arial"/>
              </a:rPr>
              <a:t>FACILITATORS/COACHES</a:t>
            </a:r>
            <a:endParaRPr sz="350">
              <a:latin typeface="Arial"/>
              <a:cs typeface="Arial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8515450" y="9197885"/>
            <a:ext cx="69850" cy="341630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50" spc="10" b="1">
                <a:latin typeface="Arial"/>
                <a:cs typeface="Arial"/>
              </a:rPr>
              <a:t>P</a:t>
            </a:r>
            <a:r>
              <a:rPr dirty="0" sz="350" spc="10" b="1">
                <a:latin typeface="Arial"/>
                <a:cs typeface="Arial"/>
              </a:rPr>
              <a:t>ARTICIPAN</a:t>
            </a:r>
            <a:r>
              <a:rPr dirty="0" sz="350" spc="10" b="1">
                <a:latin typeface="Arial"/>
                <a:cs typeface="Arial"/>
              </a:rPr>
              <a:t>T</a:t>
            </a:r>
            <a:r>
              <a:rPr dirty="0" sz="350" b="1">
                <a:latin typeface="Arial"/>
                <a:cs typeface="Arial"/>
              </a:rPr>
              <a:t>S</a:t>
            </a:r>
            <a:endParaRPr sz="350">
              <a:latin typeface="Arial"/>
              <a:cs typeface="Arial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8785352" y="8727403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67" name="object 267"/>
          <p:cNvGrpSpPr/>
          <p:nvPr/>
        </p:nvGrpSpPr>
        <p:grpSpPr>
          <a:xfrm>
            <a:off x="8713075" y="8606409"/>
            <a:ext cx="334645" cy="519430"/>
            <a:chOff x="8713075" y="8606409"/>
            <a:chExt cx="334645" cy="519430"/>
          </a:xfrm>
        </p:grpSpPr>
        <p:sp>
          <p:nvSpPr>
            <p:cNvPr id="268" name="object 268"/>
            <p:cNvSpPr/>
            <p:nvPr/>
          </p:nvSpPr>
          <p:spPr>
            <a:xfrm>
              <a:off x="8826474" y="8606409"/>
              <a:ext cx="117157" cy="124485"/>
            </a:xfrm>
            <a:prstGeom prst="rect">
              <a:avLst/>
            </a:prstGeom>
            <a:blipFill>
              <a:blip r:embed="rId6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/>
            <p:cNvSpPr/>
            <p:nvPr/>
          </p:nvSpPr>
          <p:spPr>
            <a:xfrm>
              <a:off x="8713075" y="9001341"/>
              <a:ext cx="117144" cy="124485"/>
            </a:xfrm>
            <a:prstGeom prst="rect">
              <a:avLst/>
            </a:prstGeom>
            <a:blipFill>
              <a:blip r:embed="rId4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/>
            <p:cNvSpPr/>
            <p:nvPr/>
          </p:nvSpPr>
          <p:spPr>
            <a:xfrm>
              <a:off x="8930347" y="9001341"/>
              <a:ext cx="117144" cy="124485"/>
            </a:xfrm>
            <a:prstGeom prst="rect">
              <a:avLst/>
            </a:prstGeom>
            <a:blipFill>
              <a:blip r:embed="rId6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1" name="object 271"/>
          <p:cNvSpPr txBox="1"/>
          <p:nvPr/>
        </p:nvSpPr>
        <p:spPr>
          <a:xfrm>
            <a:off x="8682113" y="9131123"/>
            <a:ext cx="41592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72" name="object 272"/>
          <p:cNvGrpSpPr/>
          <p:nvPr/>
        </p:nvGrpSpPr>
        <p:grpSpPr>
          <a:xfrm>
            <a:off x="9298482" y="9001341"/>
            <a:ext cx="315595" cy="125095"/>
            <a:chOff x="9298482" y="9001341"/>
            <a:chExt cx="315595" cy="125095"/>
          </a:xfrm>
        </p:grpSpPr>
        <p:sp>
          <p:nvSpPr>
            <p:cNvPr id="273" name="object 273"/>
            <p:cNvSpPr/>
            <p:nvPr/>
          </p:nvSpPr>
          <p:spPr>
            <a:xfrm>
              <a:off x="9298482" y="9001341"/>
              <a:ext cx="117157" cy="124485"/>
            </a:xfrm>
            <a:prstGeom prst="rect">
              <a:avLst/>
            </a:prstGeom>
            <a:blipFill>
              <a:blip r:embed="rId6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/>
            <p:cNvSpPr/>
            <p:nvPr/>
          </p:nvSpPr>
          <p:spPr>
            <a:xfrm>
              <a:off x="9496869" y="9001341"/>
              <a:ext cx="117144" cy="124485"/>
            </a:xfrm>
            <a:prstGeom prst="rect">
              <a:avLst/>
            </a:prstGeom>
            <a:blipFill>
              <a:blip r:embed="rId5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5" name="object 275"/>
          <p:cNvSpPr txBox="1"/>
          <p:nvPr/>
        </p:nvSpPr>
        <p:spPr>
          <a:xfrm>
            <a:off x="9267532" y="9131123"/>
            <a:ext cx="396875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13568430" y="8727402"/>
            <a:ext cx="199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00" spc="-30">
                <a:solidFill>
                  <a:srgbClr val="21409A"/>
                </a:solidFill>
                <a:latin typeface="Arial"/>
                <a:cs typeface="Arial"/>
              </a:rPr>
              <a:t>AKF</a:t>
            </a:r>
            <a:r>
              <a:rPr dirty="0" sz="300" spc="-25">
                <a:solidFill>
                  <a:srgbClr val="21409A"/>
                </a:solidFill>
                <a:latin typeface="Arial"/>
                <a:cs typeface="Arial"/>
              </a:rPr>
              <a:t> </a:t>
            </a:r>
            <a:r>
              <a:rPr dirty="0" sz="300" spc="-40">
                <a:solidFill>
                  <a:srgbClr val="21409A"/>
                </a:solidFill>
                <a:latin typeface="Arial"/>
                <a:cs typeface="Arial"/>
              </a:rPr>
              <a:t>STAFF</a:t>
            </a:r>
            <a:endParaRPr sz="300">
              <a:latin typeface="Arial"/>
              <a:cs typeface="Arial"/>
            </a:endParaRPr>
          </a:p>
        </p:txBody>
      </p:sp>
      <p:grpSp>
        <p:nvGrpSpPr>
          <p:cNvPr id="277" name="object 277"/>
          <p:cNvGrpSpPr/>
          <p:nvPr/>
        </p:nvGrpSpPr>
        <p:grpSpPr>
          <a:xfrm>
            <a:off x="13496061" y="8606409"/>
            <a:ext cx="340995" cy="519430"/>
            <a:chOff x="13496061" y="8606409"/>
            <a:chExt cx="340995" cy="519430"/>
          </a:xfrm>
        </p:grpSpPr>
        <p:sp>
          <p:nvSpPr>
            <p:cNvPr id="278" name="object 278"/>
            <p:cNvSpPr/>
            <p:nvPr/>
          </p:nvSpPr>
          <p:spPr>
            <a:xfrm>
              <a:off x="13609485" y="8606409"/>
              <a:ext cx="117144" cy="124485"/>
            </a:xfrm>
            <a:prstGeom prst="rect">
              <a:avLst/>
            </a:prstGeom>
            <a:blipFill>
              <a:blip r:embed="rId6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/>
            <p:cNvSpPr/>
            <p:nvPr/>
          </p:nvSpPr>
          <p:spPr>
            <a:xfrm>
              <a:off x="13496061" y="9001341"/>
              <a:ext cx="117170" cy="124485"/>
            </a:xfrm>
            <a:prstGeom prst="rect">
              <a:avLst/>
            </a:prstGeom>
            <a:blipFill>
              <a:blip r:embed="rId6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/>
            <p:cNvSpPr/>
            <p:nvPr/>
          </p:nvSpPr>
          <p:spPr>
            <a:xfrm>
              <a:off x="13719467" y="9001341"/>
              <a:ext cx="117144" cy="124485"/>
            </a:xfrm>
            <a:prstGeom prst="rect">
              <a:avLst/>
            </a:prstGeom>
            <a:blipFill>
              <a:blip r:embed="rId7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1" name="object 281"/>
          <p:cNvSpPr txBox="1"/>
          <p:nvPr/>
        </p:nvSpPr>
        <p:spPr>
          <a:xfrm>
            <a:off x="13465302" y="9131123"/>
            <a:ext cx="421640" cy="1092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26034" marR="5080" indent="-13970">
              <a:lnSpc>
                <a:spcPts val="300"/>
              </a:lnSpc>
              <a:spcBef>
                <a:spcPts val="155"/>
              </a:spcBef>
            </a:pPr>
            <a:r>
              <a:rPr dirty="0" sz="300" spc="-10">
                <a:solidFill>
                  <a:srgbClr val="00A796"/>
                </a:solidFill>
                <a:latin typeface="Arial"/>
                <a:cs typeface="Arial"/>
              </a:rPr>
              <a:t>SCHOOL </a:t>
            </a:r>
            <a:r>
              <a:rPr dirty="0" sz="300" spc="-25">
                <a:solidFill>
                  <a:srgbClr val="8DC63F"/>
                </a:solidFill>
                <a:latin typeface="Arial"/>
                <a:cs typeface="Arial"/>
              </a:rPr>
              <a:t>EDUCATOR  </a:t>
            </a:r>
            <a:r>
              <a:rPr dirty="0" sz="300" spc="-35">
                <a:solidFill>
                  <a:srgbClr val="00A796"/>
                </a:solidFill>
                <a:latin typeface="Arial"/>
                <a:cs typeface="Arial"/>
              </a:rPr>
              <a:t>LEADER</a:t>
            </a:r>
            <a:endParaRPr sz="300">
              <a:latin typeface="Arial"/>
              <a:cs typeface="Arial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8743784" y="6785826"/>
            <a:ext cx="1123315" cy="414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dirty="0" sz="850" spc="-35" b="1">
                <a:latin typeface="Arial"/>
                <a:cs typeface="Arial"/>
              </a:rPr>
              <a:t>SCHOOLS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60" b="1">
                <a:latin typeface="Arial"/>
                <a:cs typeface="Arial"/>
              </a:rPr>
              <a:t>2030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1019"/>
              </a:lnSpc>
            </a:pPr>
            <a:r>
              <a:rPr dirty="0" sz="850" spc="-75">
                <a:latin typeface="Arial"/>
                <a:cs typeface="Arial"/>
              </a:rPr>
              <a:t>PARTICIPANT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70">
                <a:latin typeface="Arial"/>
                <a:cs typeface="Arial"/>
              </a:rPr>
              <a:t>JOURNEY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10">
                <a:latin typeface="Arial"/>
                <a:cs typeface="Arial"/>
              </a:rPr>
              <a:t>Options </a:t>
            </a:r>
            <a:r>
              <a:rPr dirty="0" sz="850" spc="30">
                <a:latin typeface="Arial"/>
                <a:cs typeface="Arial"/>
              </a:rPr>
              <a:t>3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83" name="object 283"/>
          <p:cNvGrpSpPr/>
          <p:nvPr/>
        </p:nvGrpSpPr>
        <p:grpSpPr>
          <a:xfrm>
            <a:off x="13233229" y="6769605"/>
            <a:ext cx="615950" cy="2982595"/>
            <a:chOff x="13233229" y="6769605"/>
            <a:chExt cx="615950" cy="2982595"/>
          </a:xfrm>
        </p:grpSpPr>
        <p:sp>
          <p:nvSpPr>
            <p:cNvPr id="284" name="object 284"/>
            <p:cNvSpPr/>
            <p:nvPr/>
          </p:nvSpPr>
          <p:spPr>
            <a:xfrm>
              <a:off x="13398880" y="7399464"/>
              <a:ext cx="71920" cy="157797"/>
            </a:xfrm>
            <a:prstGeom prst="rect">
              <a:avLst/>
            </a:prstGeom>
            <a:blipFill>
              <a:blip r:embed="rId7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/>
            <p:cNvSpPr/>
            <p:nvPr/>
          </p:nvSpPr>
          <p:spPr>
            <a:xfrm>
              <a:off x="13398880" y="7317917"/>
              <a:ext cx="51435" cy="2432685"/>
            </a:xfrm>
            <a:custGeom>
              <a:avLst/>
              <a:gdLst/>
              <a:ahLst/>
              <a:cxnLst/>
              <a:rect l="l" t="t" r="r" b="b"/>
              <a:pathLst>
                <a:path w="51434" h="2432684">
                  <a:moveTo>
                    <a:pt x="0" y="0"/>
                  </a:moveTo>
                  <a:lnTo>
                    <a:pt x="0" y="103479"/>
                  </a:lnTo>
                  <a:lnTo>
                    <a:pt x="50825" y="160616"/>
                  </a:lnTo>
                  <a:lnTo>
                    <a:pt x="0" y="217741"/>
                  </a:lnTo>
                  <a:lnTo>
                    <a:pt x="0" y="2432367"/>
                  </a:lnTo>
                </a:path>
              </a:pathLst>
            </a:custGeom>
            <a:ln w="3175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/>
            <p:cNvSpPr/>
            <p:nvPr/>
          </p:nvSpPr>
          <p:spPr>
            <a:xfrm>
              <a:off x="13233229" y="6769605"/>
              <a:ext cx="615853" cy="320551"/>
            </a:xfrm>
            <a:prstGeom prst="rect">
              <a:avLst/>
            </a:prstGeom>
            <a:blipFill>
              <a:blip r:embed="rId7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7" name="object 287"/>
          <p:cNvSpPr txBox="1"/>
          <p:nvPr/>
        </p:nvSpPr>
        <p:spPr>
          <a:xfrm>
            <a:off x="13486130" y="7779598"/>
            <a:ext cx="214629" cy="17716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" spc="-10" b="1">
                <a:latin typeface="Arial"/>
                <a:cs typeface="Arial"/>
              </a:rPr>
              <a:t>Workshop</a:t>
            </a:r>
            <a:r>
              <a:rPr dirty="0" sz="250" spc="5" b="1">
                <a:latin typeface="Arial"/>
                <a:cs typeface="Arial"/>
              </a:rPr>
              <a:t> </a:t>
            </a:r>
            <a:r>
              <a:rPr dirty="0" sz="250" b="1">
                <a:latin typeface="Arial"/>
                <a:cs typeface="Arial"/>
              </a:rPr>
              <a:t>4: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5">
                <a:latin typeface="Arial"/>
                <a:cs typeface="Arial"/>
              </a:rPr>
              <a:t> </a:t>
            </a:r>
            <a:r>
              <a:rPr dirty="0" sz="250">
                <a:latin typeface="Arial"/>
                <a:cs typeface="Arial"/>
              </a:rPr>
              <a:t>Storytelling</a:t>
            </a:r>
            <a:endParaRPr sz="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 spc="5">
                <a:latin typeface="Arial"/>
                <a:cs typeface="Arial"/>
              </a:rPr>
              <a:t>+</a:t>
            </a:r>
            <a:r>
              <a:rPr dirty="0" sz="250" spc="-10">
                <a:latin typeface="Arial"/>
                <a:cs typeface="Arial"/>
              </a:rPr>
              <a:t> </a:t>
            </a:r>
            <a:r>
              <a:rPr dirty="0" sz="250" spc="-5">
                <a:latin typeface="Arial"/>
                <a:cs typeface="Arial"/>
              </a:rPr>
              <a:t>Pitching</a:t>
            </a:r>
            <a:endParaRPr sz="250">
              <a:latin typeface="Arial"/>
              <a:cs typeface="Arial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13459587" y="7287548"/>
            <a:ext cx="344170" cy="44132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20">
                <a:solidFill>
                  <a:srgbClr val="00AEEF"/>
                </a:solidFill>
                <a:latin typeface="Noto Sans CJK JP Black"/>
                <a:cs typeface="Noto Sans CJK JP Black"/>
              </a:rPr>
              <a:t>10</a:t>
            </a:r>
            <a:endParaRPr sz="1400">
              <a:latin typeface="Noto Sans CJK JP Black"/>
              <a:cs typeface="Noto Sans CJK JP Black"/>
            </a:endParaRPr>
          </a:p>
          <a:p>
            <a:pPr marL="38735" marR="5080">
              <a:lnSpc>
                <a:spcPct val="106400"/>
              </a:lnSpc>
              <a:spcBef>
                <a:spcPts val="135"/>
              </a:spcBef>
            </a:pPr>
            <a:r>
              <a:rPr dirty="0" sz="350" spc="-45" b="1">
                <a:latin typeface="Arial"/>
                <a:cs typeface="Arial"/>
              </a:rPr>
              <a:t>TELL </a:t>
            </a:r>
            <a:r>
              <a:rPr dirty="0" sz="350" spc="-10" b="1">
                <a:latin typeface="Arial"/>
                <a:cs typeface="Arial"/>
              </a:rPr>
              <a:t>YOUR  </a:t>
            </a:r>
            <a:r>
              <a:rPr dirty="0" sz="350" spc="30" b="1">
                <a:latin typeface="Arial"/>
                <a:cs typeface="Arial"/>
              </a:rPr>
              <a:t>COM</a:t>
            </a:r>
            <a:r>
              <a:rPr dirty="0" sz="350" spc="55" b="1">
                <a:latin typeface="Arial"/>
                <a:cs typeface="Arial"/>
              </a:rPr>
              <a:t>M</a:t>
            </a:r>
            <a:r>
              <a:rPr dirty="0" sz="350" spc="-5" b="1">
                <a:latin typeface="Arial"/>
                <a:cs typeface="Arial"/>
              </a:rPr>
              <a:t>UN</a:t>
            </a:r>
            <a:r>
              <a:rPr dirty="0" sz="350" spc="-15" b="1">
                <a:latin typeface="Arial"/>
                <a:cs typeface="Arial"/>
              </a:rPr>
              <a:t>IT</a:t>
            </a:r>
            <a:r>
              <a:rPr dirty="0" sz="350" spc="5" b="1">
                <a:latin typeface="Arial"/>
                <a:cs typeface="Arial"/>
              </a:rPr>
              <a:t>Y</a:t>
            </a:r>
            <a:endParaRPr sz="350">
              <a:latin typeface="Arial"/>
              <a:cs typeface="Arial"/>
            </a:endParaRPr>
          </a:p>
        </p:txBody>
      </p:sp>
      <p:grpSp>
        <p:nvGrpSpPr>
          <p:cNvPr id="289" name="object 289"/>
          <p:cNvGrpSpPr/>
          <p:nvPr/>
        </p:nvGrpSpPr>
        <p:grpSpPr>
          <a:xfrm>
            <a:off x="8651075" y="9821784"/>
            <a:ext cx="5318760" cy="22860"/>
            <a:chOff x="8651075" y="9821784"/>
            <a:chExt cx="5318760" cy="22860"/>
          </a:xfrm>
        </p:grpSpPr>
        <p:sp>
          <p:nvSpPr>
            <p:cNvPr id="290" name="object 290"/>
            <p:cNvSpPr/>
            <p:nvPr/>
          </p:nvSpPr>
          <p:spPr>
            <a:xfrm>
              <a:off x="8651075" y="9821784"/>
              <a:ext cx="32384" cy="22860"/>
            </a:xfrm>
            <a:custGeom>
              <a:avLst/>
              <a:gdLst/>
              <a:ahLst/>
              <a:cxnLst/>
              <a:rect l="l" t="t" r="r" b="b"/>
              <a:pathLst>
                <a:path w="32384" h="22859">
                  <a:moveTo>
                    <a:pt x="31965" y="0"/>
                  </a:moveTo>
                  <a:lnTo>
                    <a:pt x="0" y="0"/>
                  </a:lnTo>
                  <a:lnTo>
                    <a:pt x="0" y="22555"/>
                  </a:lnTo>
                  <a:lnTo>
                    <a:pt x="31965" y="22555"/>
                  </a:lnTo>
                  <a:lnTo>
                    <a:pt x="31965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/>
            <p:cNvSpPr/>
            <p:nvPr/>
          </p:nvSpPr>
          <p:spPr>
            <a:xfrm>
              <a:off x="8742108" y="9821784"/>
              <a:ext cx="443230" cy="22860"/>
            </a:xfrm>
            <a:custGeom>
              <a:avLst/>
              <a:gdLst/>
              <a:ahLst/>
              <a:cxnLst/>
              <a:rect l="l" t="t" r="r" b="b"/>
              <a:pathLst>
                <a:path w="443229" h="22859">
                  <a:moveTo>
                    <a:pt x="442912" y="0"/>
                  </a:moveTo>
                  <a:lnTo>
                    <a:pt x="0" y="0"/>
                  </a:lnTo>
                  <a:lnTo>
                    <a:pt x="0" y="22555"/>
                  </a:lnTo>
                  <a:lnTo>
                    <a:pt x="442912" y="22555"/>
                  </a:lnTo>
                  <a:lnTo>
                    <a:pt x="442912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/>
            <p:cNvSpPr/>
            <p:nvPr/>
          </p:nvSpPr>
          <p:spPr>
            <a:xfrm>
              <a:off x="9214549" y="9821786"/>
              <a:ext cx="2692400" cy="22860"/>
            </a:xfrm>
            <a:custGeom>
              <a:avLst/>
              <a:gdLst/>
              <a:ahLst/>
              <a:cxnLst/>
              <a:rect l="l" t="t" r="r" b="b"/>
              <a:pathLst>
                <a:path w="2692400" h="22859">
                  <a:moveTo>
                    <a:pt x="31965" y="0"/>
                  </a:moveTo>
                  <a:lnTo>
                    <a:pt x="0" y="0"/>
                  </a:lnTo>
                  <a:lnTo>
                    <a:pt x="0" y="22555"/>
                  </a:lnTo>
                  <a:lnTo>
                    <a:pt x="31965" y="22555"/>
                  </a:lnTo>
                  <a:lnTo>
                    <a:pt x="31965" y="0"/>
                  </a:lnTo>
                  <a:close/>
                </a:path>
                <a:path w="2692400" h="22859">
                  <a:moveTo>
                    <a:pt x="2692323" y="508"/>
                  </a:moveTo>
                  <a:lnTo>
                    <a:pt x="2661805" y="508"/>
                  </a:lnTo>
                  <a:lnTo>
                    <a:pt x="2661805" y="22047"/>
                  </a:lnTo>
                  <a:lnTo>
                    <a:pt x="2692323" y="22047"/>
                  </a:lnTo>
                  <a:lnTo>
                    <a:pt x="2692323" y="508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/>
            <p:cNvSpPr/>
            <p:nvPr/>
          </p:nvSpPr>
          <p:spPr>
            <a:xfrm>
              <a:off x="11975693" y="9822292"/>
              <a:ext cx="378460" cy="21590"/>
            </a:xfrm>
            <a:custGeom>
              <a:avLst/>
              <a:gdLst/>
              <a:ahLst/>
              <a:cxnLst/>
              <a:rect l="l" t="t" r="r" b="b"/>
              <a:pathLst>
                <a:path w="378459" h="21590">
                  <a:moveTo>
                    <a:pt x="378460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378460" y="21539"/>
                  </a:lnTo>
                  <a:lnTo>
                    <a:pt x="378460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/>
            <p:cNvSpPr/>
            <p:nvPr/>
          </p:nvSpPr>
          <p:spPr>
            <a:xfrm>
              <a:off x="12388545" y="9822292"/>
              <a:ext cx="31115" cy="21590"/>
            </a:xfrm>
            <a:custGeom>
              <a:avLst/>
              <a:gdLst/>
              <a:ahLst/>
              <a:cxnLst/>
              <a:rect l="l" t="t" r="r" b="b"/>
              <a:pathLst>
                <a:path w="31115" h="21590">
                  <a:moveTo>
                    <a:pt x="30518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30518" y="21539"/>
                  </a:lnTo>
                  <a:lnTo>
                    <a:pt x="30518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/>
            <p:cNvSpPr/>
            <p:nvPr/>
          </p:nvSpPr>
          <p:spPr>
            <a:xfrm>
              <a:off x="12893675" y="9822292"/>
              <a:ext cx="1076325" cy="21590"/>
            </a:xfrm>
            <a:custGeom>
              <a:avLst/>
              <a:gdLst/>
              <a:ahLst/>
              <a:cxnLst/>
              <a:rect l="l" t="t" r="r" b="b"/>
              <a:pathLst>
                <a:path w="1076325" h="21590">
                  <a:moveTo>
                    <a:pt x="1075956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1075956" y="21539"/>
                  </a:lnTo>
                  <a:lnTo>
                    <a:pt x="1075956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/>
            <p:cNvSpPr/>
            <p:nvPr/>
          </p:nvSpPr>
          <p:spPr>
            <a:xfrm>
              <a:off x="9752012" y="9822292"/>
              <a:ext cx="31115" cy="21590"/>
            </a:xfrm>
            <a:custGeom>
              <a:avLst/>
              <a:gdLst/>
              <a:ahLst/>
              <a:cxnLst/>
              <a:rect l="l" t="t" r="r" b="b"/>
              <a:pathLst>
                <a:path w="31115" h="21590">
                  <a:moveTo>
                    <a:pt x="30530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30530" y="21539"/>
                  </a:lnTo>
                  <a:lnTo>
                    <a:pt x="30530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/>
            <p:cNvSpPr/>
            <p:nvPr/>
          </p:nvSpPr>
          <p:spPr>
            <a:xfrm>
              <a:off x="9842728" y="9822292"/>
              <a:ext cx="1535430" cy="21590"/>
            </a:xfrm>
            <a:custGeom>
              <a:avLst/>
              <a:gdLst/>
              <a:ahLst/>
              <a:cxnLst/>
              <a:rect l="l" t="t" r="r" b="b"/>
              <a:pathLst>
                <a:path w="1535429" h="21590">
                  <a:moveTo>
                    <a:pt x="1534960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1534960" y="21539"/>
                  </a:lnTo>
                  <a:lnTo>
                    <a:pt x="1534960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/>
            <p:cNvSpPr/>
            <p:nvPr/>
          </p:nvSpPr>
          <p:spPr>
            <a:xfrm>
              <a:off x="11407787" y="9822292"/>
              <a:ext cx="31115" cy="21590"/>
            </a:xfrm>
            <a:custGeom>
              <a:avLst/>
              <a:gdLst/>
              <a:ahLst/>
              <a:cxnLst/>
              <a:rect l="l" t="t" r="r" b="b"/>
              <a:pathLst>
                <a:path w="31115" h="21590">
                  <a:moveTo>
                    <a:pt x="30518" y="0"/>
                  </a:moveTo>
                  <a:lnTo>
                    <a:pt x="0" y="0"/>
                  </a:lnTo>
                  <a:lnTo>
                    <a:pt x="0" y="21539"/>
                  </a:lnTo>
                  <a:lnTo>
                    <a:pt x="30518" y="21539"/>
                  </a:lnTo>
                  <a:lnTo>
                    <a:pt x="30518" y="0"/>
                  </a:lnTo>
                  <a:close/>
                </a:path>
              </a:pathLst>
            </a:custGeom>
            <a:solidFill>
              <a:srgbClr val="D2232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9" name="object 299"/>
          <p:cNvSpPr txBox="1"/>
          <p:nvPr/>
        </p:nvSpPr>
        <p:spPr>
          <a:xfrm>
            <a:off x="8619972" y="9854811"/>
            <a:ext cx="60515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-25" b="1">
                <a:solidFill>
                  <a:srgbClr val="D2232A"/>
                </a:solidFill>
                <a:latin typeface="Arial"/>
                <a:cs typeface="Arial"/>
              </a:rPr>
              <a:t>Meetings</a:t>
            </a:r>
            <a:r>
              <a:rPr dirty="0" sz="750" spc="-7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65" b="1">
                <a:solidFill>
                  <a:srgbClr val="D2232A"/>
                </a:solidFill>
                <a:latin typeface="Arial"/>
                <a:cs typeface="Arial"/>
              </a:rPr>
              <a:t>1-3</a:t>
            </a:r>
            <a:endParaRPr sz="750">
              <a:latin typeface="Arial"/>
              <a:cs typeface="Arial"/>
            </a:endParaRPr>
          </a:p>
        </p:txBody>
      </p:sp>
      <p:sp>
        <p:nvSpPr>
          <p:cNvPr id="300" name="object 300"/>
          <p:cNvSpPr txBox="1"/>
          <p:nvPr/>
        </p:nvSpPr>
        <p:spPr>
          <a:xfrm>
            <a:off x="10261690" y="9854811"/>
            <a:ext cx="66738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-25" b="1">
                <a:solidFill>
                  <a:srgbClr val="D2232A"/>
                </a:solidFill>
                <a:latin typeface="Arial"/>
                <a:cs typeface="Arial"/>
              </a:rPr>
              <a:t>Meetings</a:t>
            </a:r>
            <a:r>
              <a:rPr dirty="0" sz="750" spc="-65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65" b="1">
                <a:solidFill>
                  <a:srgbClr val="D2232A"/>
                </a:solidFill>
                <a:latin typeface="Arial"/>
                <a:cs typeface="Arial"/>
              </a:rPr>
              <a:t>4-10</a:t>
            </a:r>
            <a:endParaRPr sz="750">
              <a:latin typeface="Arial"/>
              <a:cs typeface="Arial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11783235" y="9854811"/>
            <a:ext cx="7296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-25" b="1">
                <a:solidFill>
                  <a:srgbClr val="D2232A"/>
                </a:solidFill>
                <a:latin typeface="Arial"/>
                <a:cs typeface="Arial"/>
              </a:rPr>
              <a:t>Meetings</a:t>
            </a:r>
            <a:r>
              <a:rPr dirty="0" sz="750" spc="-6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65" b="1">
                <a:solidFill>
                  <a:srgbClr val="D2232A"/>
                </a:solidFill>
                <a:latin typeface="Arial"/>
                <a:cs typeface="Arial"/>
              </a:rPr>
              <a:t>11-15</a:t>
            </a:r>
            <a:endParaRPr sz="750">
              <a:latin typeface="Arial"/>
              <a:cs typeface="Arial"/>
            </a:endParaRPr>
          </a:p>
        </p:txBody>
      </p:sp>
      <p:sp>
        <p:nvSpPr>
          <p:cNvPr id="302" name="object 302"/>
          <p:cNvSpPr txBox="1"/>
          <p:nvPr/>
        </p:nvSpPr>
        <p:spPr>
          <a:xfrm>
            <a:off x="13067245" y="9854811"/>
            <a:ext cx="729615" cy="1422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50" spc="-25" b="1">
                <a:solidFill>
                  <a:srgbClr val="D2232A"/>
                </a:solidFill>
                <a:latin typeface="Arial"/>
                <a:cs typeface="Arial"/>
              </a:rPr>
              <a:t>Meetings</a:t>
            </a:r>
            <a:r>
              <a:rPr dirty="0" sz="750" spc="-60" b="1">
                <a:solidFill>
                  <a:srgbClr val="D2232A"/>
                </a:solidFill>
                <a:latin typeface="Arial"/>
                <a:cs typeface="Arial"/>
              </a:rPr>
              <a:t> </a:t>
            </a:r>
            <a:r>
              <a:rPr dirty="0" sz="750" spc="65" b="1">
                <a:solidFill>
                  <a:srgbClr val="D2232A"/>
                </a:solidFill>
                <a:latin typeface="Arial"/>
                <a:cs typeface="Arial"/>
              </a:rPr>
              <a:t>16-20</a:t>
            </a:r>
            <a:endParaRPr sz="750">
              <a:latin typeface="Arial"/>
              <a:cs typeface="Arial"/>
            </a:endParaRPr>
          </a:p>
        </p:txBody>
      </p:sp>
      <p:sp>
        <p:nvSpPr>
          <p:cNvPr id="303" name="object 303"/>
          <p:cNvSpPr/>
          <p:nvPr/>
        </p:nvSpPr>
        <p:spPr>
          <a:xfrm>
            <a:off x="8463178" y="6750113"/>
            <a:ext cx="5756910" cy="3317240"/>
          </a:xfrm>
          <a:custGeom>
            <a:avLst/>
            <a:gdLst/>
            <a:ahLst/>
            <a:cxnLst/>
            <a:rect l="l" t="t" r="r" b="b"/>
            <a:pathLst>
              <a:path w="5756909" h="331724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3252127"/>
                </a:lnTo>
                <a:lnTo>
                  <a:pt x="1013" y="3289638"/>
                </a:lnTo>
                <a:lnTo>
                  <a:pt x="8108" y="3308900"/>
                </a:lnTo>
                <a:lnTo>
                  <a:pt x="27367" y="3315997"/>
                </a:lnTo>
                <a:lnTo>
                  <a:pt x="64871" y="3317011"/>
                </a:lnTo>
                <a:lnTo>
                  <a:pt x="5691568" y="3317011"/>
                </a:lnTo>
                <a:lnTo>
                  <a:pt x="5729072" y="3315997"/>
                </a:lnTo>
                <a:lnTo>
                  <a:pt x="5748331" y="3308900"/>
                </a:lnTo>
                <a:lnTo>
                  <a:pt x="5755426" y="3289638"/>
                </a:lnTo>
                <a:lnTo>
                  <a:pt x="5756440" y="3252127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 txBox="1"/>
          <p:nvPr/>
        </p:nvSpPr>
        <p:spPr>
          <a:xfrm>
            <a:off x="946353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12</a:t>
            </a:r>
            <a:endParaRPr sz="600">
              <a:latin typeface="Arial"/>
              <a:cs typeface="Arial"/>
            </a:endParaRPr>
          </a:p>
        </p:txBody>
      </p:sp>
      <p:sp>
        <p:nvSpPr>
          <p:cNvPr id="305" name="object 305"/>
          <p:cNvSpPr txBox="1"/>
          <p:nvPr/>
        </p:nvSpPr>
        <p:spPr>
          <a:xfrm>
            <a:off x="14047342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13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5905" y="2020684"/>
            <a:ext cx="4507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45" b="1">
                <a:latin typeface="Arial"/>
                <a:cs typeface="Arial"/>
              </a:rPr>
              <a:t>MAKING </a:t>
            </a:r>
            <a:r>
              <a:rPr dirty="0" sz="1200" spc="-20" b="1">
                <a:latin typeface="Arial"/>
                <a:cs typeface="Arial"/>
              </a:rPr>
              <a:t>A </a:t>
            </a:r>
            <a:r>
              <a:rPr dirty="0" sz="1200" spc="-45" b="1">
                <a:latin typeface="Arial"/>
                <a:cs typeface="Arial"/>
              </a:rPr>
              <a:t>PLAN: </a:t>
            </a:r>
            <a:r>
              <a:rPr dirty="0" sz="1200" spc="10" b="1">
                <a:latin typeface="Arial"/>
                <a:cs typeface="Arial"/>
              </a:rPr>
              <a:t>OPTION </a:t>
            </a:r>
            <a:r>
              <a:rPr dirty="0" sz="1200" spc="100" b="1">
                <a:latin typeface="Arial"/>
                <a:cs typeface="Arial"/>
              </a:rPr>
              <a:t>4 </a:t>
            </a:r>
            <a:r>
              <a:rPr dirty="0" sz="1200" spc="85" b="1">
                <a:latin typeface="Arial"/>
                <a:cs typeface="Arial"/>
              </a:rPr>
              <a:t>- </a:t>
            </a:r>
            <a:r>
              <a:rPr dirty="0" sz="1200" spc="-35" b="1">
                <a:latin typeface="Arial"/>
                <a:cs typeface="Arial"/>
              </a:rPr>
              <a:t>SOLO </a:t>
            </a:r>
            <a:r>
              <a:rPr dirty="0" sz="1200" spc="-25" b="1">
                <a:latin typeface="Arial"/>
                <a:cs typeface="Arial"/>
              </a:rPr>
              <a:t>OR </a:t>
            </a:r>
            <a:r>
              <a:rPr dirty="0" sz="1200" spc="-95" b="1">
                <a:latin typeface="Arial"/>
                <a:cs typeface="Arial"/>
              </a:rPr>
              <a:t>PARTNERED</a:t>
            </a:r>
            <a:r>
              <a:rPr dirty="0" sz="1200" spc="-100" b="1">
                <a:latin typeface="Arial"/>
                <a:cs typeface="Arial"/>
              </a:rPr>
              <a:t> </a:t>
            </a:r>
            <a:r>
              <a:rPr dirty="0" sz="1200" spc="-5" b="1">
                <a:latin typeface="Arial"/>
                <a:cs typeface="Arial"/>
              </a:rPr>
              <a:t>WORK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1780" y="2443772"/>
            <a:ext cx="5756910" cy="7396480"/>
          </a:xfrm>
          <a:custGeom>
            <a:avLst/>
            <a:gdLst/>
            <a:ahLst/>
            <a:cxnLst/>
            <a:rect l="l" t="t" r="r" b="b"/>
            <a:pathLst>
              <a:path w="5756909" h="739648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7330986"/>
                </a:lnTo>
                <a:lnTo>
                  <a:pt x="1013" y="7368489"/>
                </a:lnTo>
                <a:lnTo>
                  <a:pt x="8108" y="7387748"/>
                </a:lnTo>
                <a:lnTo>
                  <a:pt x="27367" y="7394844"/>
                </a:lnTo>
                <a:lnTo>
                  <a:pt x="64871" y="7395857"/>
                </a:lnTo>
                <a:lnTo>
                  <a:pt x="5691568" y="7395857"/>
                </a:lnTo>
                <a:lnTo>
                  <a:pt x="5729072" y="7394844"/>
                </a:lnTo>
                <a:lnTo>
                  <a:pt x="5748331" y="7387748"/>
                </a:lnTo>
                <a:lnTo>
                  <a:pt x="5755426" y="7368489"/>
                </a:lnTo>
                <a:lnTo>
                  <a:pt x="5756440" y="7330986"/>
                </a:lnTo>
                <a:lnTo>
                  <a:pt x="5756440" y="64871"/>
                </a:lnTo>
                <a:lnTo>
                  <a:pt x="5755426" y="27367"/>
                </a:lnTo>
                <a:lnTo>
                  <a:pt x="5748331" y="8108"/>
                </a:lnTo>
                <a:lnTo>
                  <a:pt x="5729072" y="1013"/>
                </a:lnTo>
                <a:lnTo>
                  <a:pt x="5691568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22754" y="2703919"/>
            <a:ext cx="5137785" cy="1083945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Option 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4: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Solo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or Partnered</a:t>
            </a:r>
            <a:r>
              <a:rPr dirty="0" sz="1000" spc="11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10" b="1" i="1">
                <a:solidFill>
                  <a:srgbClr val="00B3F0"/>
                </a:solidFill>
                <a:latin typeface="Arial"/>
                <a:cs typeface="Arial"/>
              </a:rPr>
              <a:t>Work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65"/>
              </a:spcBef>
            </a:pP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Solo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partnered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except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meeting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conduct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“Generate”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activities.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individually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activities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toolkit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(except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Generate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phase)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–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including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fieldwork.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tools,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including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designated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tools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fieldwork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tools,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completed</a:t>
            </a:r>
            <a:r>
              <a:rPr dirty="0" sz="1000" spc="1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according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individual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schedules.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2754" y="3870287"/>
            <a:ext cx="468122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5" b="1">
                <a:solidFill>
                  <a:srgbClr val="414042"/>
                </a:solidFill>
                <a:latin typeface="Arial"/>
                <a:cs typeface="Arial"/>
              </a:rPr>
              <a:t>Pros: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meetings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take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class.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schedule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see</a:t>
            </a:r>
            <a:r>
              <a:rPr dirty="0" sz="1000" spc="1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fit.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2754" y="4471378"/>
            <a:ext cx="4389120" cy="1012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0" b="1">
                <a:solidFill>
                  <a:srgbClr val="414042"/>
                </a:solidFill>
                <a:latin typeface="Arial"/>
                <a:cs typeface="Arial"/>
              </a:rPr>
              <a:t>Cons:</a:t>
            </a:r>
            <a:endParaRPr sz="1000">
              <a:latin typeface="Arial"/>
              <a:cs typeface="Arial"/>
            </a:endParaRPr>
          </a:p>
          <a:p>
            <a:pPr marL="120650" marR="5080" indent="-107950">
              <a:lnSpc>
                <a:spcPct val="100000"/>
              </a:lnSpc>
              <a:buChar char="•"/>
              <a:tabLst>
                <a:tab pos="107950" algn="l"/>
              </a:tabLst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chance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collaborate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</a:t>
            </a:r>
            <a:r>
              <a:rPr dirty="0" sz="1000" spc="-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local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colleagues.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does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maximize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opportunities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r>
              <a:rPr dirty="0" sz="1000" spc="-8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coaching.</a:t>
            </a:r>
            <a:endParaRPr sz="1000">
              <a:latin typeface="Arial"/>
              <a:cs typeface="Arial"/>
            </a:endParaRPr>
          </a:p>
          <a:p>
            <a:pPr marL="120650" marR="284480" indent="-1079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does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create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accountability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team 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deadline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motivate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continue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-10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work.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2754" y="5565609"/>
            <a:ext cx="5156835" cy="74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“Generate”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414042"/>
                </a:solidFill>
                <a:latin typeface="Arial"/>
                <a:cs typeface="Arial"/>
              </a:rPr>
              <a:t>workshop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There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opportunity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bring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students 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and/or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families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assist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brainstorming 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during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meeting.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850"/>
              </a:spcBef>
              <a:buChar char="•"/>
              <a:tabLst>
                <a:tab pos="107950" algn="l"/>
              </a:tabLst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1.75 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-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hours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Generate</a:t>
            </a:r>
            <a:r>
              <a:rPr dirty="0" sz="1000" spc="-5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activities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2754" y="6391109"/>
            <a:ext cx="18834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7314" indent="-95250">
              <a:lnSpc>
                <a:spcPct val="100000"/>
              </a:lnSpc>
              <a:spcBef>
                <a:spcPts val="100"/>
              </a:spcBef>
              <a:buChar char="•"/>
              <a:tabLst>
                <a:tab pos="107950" algn="l"/>
              </a:tabLst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1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hour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 i="1">
                <a:solidFill>
                  <a:srgbClr val="414042"/>
                </a:solidFill>
                <a:latin typeface="Arial"/>
                <a:cs typeface="Arial"/>
              </a:rPr>
              <a:t>Generate</a:t>
            </a:r>
            <a:r>
              <a:rPr dirty="0" sz="1000" spc="-55" i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reflection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2754" y="6651459"/>
            <a:ext cx="523557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Additional </a:t>
            </a: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Guidance </a:t>
            </a:r>
            <a:r>
              <a:rPr dirty="0" sz="1000" spc="35" b="1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 b="1">
                <a:solidFill>
                  <a:srgbClr val="414042"/>
                </a:solidFill>
                <a:latin typeface="Arial"/>
                <a:cs typeface="Arial"/>
              </a:rPr>
              <a:t>Option</a:t>
            </a:r>
            <a:r>
              <a:rPr dirty="0" sz="1000" spc="20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 b="1">
                <a:solidFill>
                  <a:srgbClr val="414042"/>
                </a:solidFill>
                <a:latin typeface="Arial"/>
                <a:cs typeface="Arial"/>
              </a:rPr>
              <a:t>4: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-6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only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picked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you’re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only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member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two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fewer  participants.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multiple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people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participating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2030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Initiative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then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use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another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option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2754" y="7521409"/>
            <a:ext cx="5253355" cy="180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 b="1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-25" b="1">
                <a:solidFill>
                  <a:srgbClr val="414042"/>
                </a:solidFill>
                <a:latin typeface="Arial"/>
                <a:cs typeface="Arial"/>
              </a:rPr>
              <a:t>Should </a:t>
            </a: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Consider </a:t>
            </a:r>
            <a:r>
              <a:rPr dirty="0" sz="1000" spc="-50" b="1">
                <a:solidFill>
                  <a:srgbClr val="414042"/>
                </a:solidFill>
                <a:latin typeface="Arial"/>
                <a:cs typeface="Arial"/>
              </a:rPr>
              <a:t>This</a:t>
            </a:r>
            <a:r>
              <a:rPr dirty="0" sz="1000" spc="105" b="1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 b="1">
                <a:solidFill>
                  <a:srgbClr val="414042"/>
                </a:solidFill>
                <a:latin typeface="Arial"/>
                <a:cs typeface="Arial"/>
              </a:rPr>
              <a:t>Model:</a:t>
            </a:r>
            <a:endParaRPr sz="10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live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region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cannot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ease,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 If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away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classrooms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day, 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 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small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number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</a:t>
            </a:r>
            <a:endParaRPr sz="1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educators who cannot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find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meet,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prove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beneficial.</a:t>
            </a:r>
            <a:endParaRPr sz="1000">
              <a:latin typeface="Arial"/>
              <a:cs typeface="Arial"/>
            </a:endParaRPr>
          </a:p>
          <a:p>
            <a:pPr marL="120650" marR="946785" indent="-1079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Working individually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entire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means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incorporate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structures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accountability.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ask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you?</a:t>
            </a:r>
            <a:endParaRPr sz="1000">
              <a:latin typeface="Arial"/>
              <a:cs typeface="Arial"/>
            </a:endParaRPr>
          </a:p>
          <a:p>
            <a:pPr marL="120650" marR="862965" indent="-107950">
              <a:lnSpc>
                <a:spcPct val="100000"/>
              </a:lnSpc>
              <a:spcBef>
                <a:spcPts val="285"/>
              </a:spcBef>
              <a:buChar char="•"/>
              <a:tabLst>
                <a:tab pos="107950" algn="l"/>
              </a:tabLst>
            </a:pP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set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up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weekly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monthly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call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designers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leaders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Schools2030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Initiatives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share,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ask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questions,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</a:t>
            </a:r>
            <a:r>
              <a:rPr dirty="0" sz="1000" spc="1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more.</a:t>
            </a:r>
            <a:endParaRPr sz="1000">
              <a:latin typeface="Arial"/>
              <a:cs typeface="Arial"/>
            </a:endParaRPr>
          </a:p>
          <a:p>
            <a:pPr marL="107314" indent="-95250">
              <a:lnSpc>
                <a:spcPct val="100000"/>
              </a:lnSpc>
              <a:spcBef>
                <a:spcPts val="280"/>
              </a:spcBef>
              <a:buChar char="•"/>
              <a:tabLst>
                <a:tab pos="107950" algn="l"/>
              </a:tabLst>
            </a:pP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want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establish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call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need help,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</a:t>
            </a:r>
            <a:r>
              <a:rPr dirty="0" sz="1000" spc="1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guidance.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12" name="object 12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8447303" y="2008695"/>
            <a:ext cx="367220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5" b="1">
                <a:latin typeface="Arial"/>
                <a:cs typeface="Arial"/>
              </a:rPr>
              <a:t>REFLECT </a:t>
            </a:r>
            <a:r>
              <a:rPr dirty="0" sz="1200" spc="40" b="1">
                <a:latin typeface="Arial"/>
                <a:cs typeface="Arial"/>
              </a:rPr>
              <a:t>ON </a:t>
            </a:r>
            <a:r>
              <a:rPr dirty="0" sz="1200" spc="-25" b="1">
                <a:latin typeface="Arial"/>
                <a:cs typeface="Arial"/>
              </a:rPr>
              <a:t>YOUR </a:t>
            </a:r>
            <a:r>
              <a:rPr dirty="0" sz="1200" spc="-35" b="1">
                <a:latin typeface="Arial"/>
                <a:cs typeface="Arial"/>
              </a:rPr>
              <a:t>DESIGN </a:t>
            </a:r>
            <a:r>
              <a:rPr dirty="0" sz="1200" spc="-65" b="1">
                <a:latin typeface="Arial"/>
                <a:cs typeface="Arial"/>
              </a:rPr>
              <a:t>CHALLENGE</a:t>
            </a:r>
            <a:r>
              <a:rPr dirty="0" sz="1200" spc="-165" b="1">
                <a:latin typeface="Arial"/>
                <a:cs typeface="Arial"/>
              </a:rPr>
              <a:t> </a:t>
            </a:r>
            <a:r>
              <a:rPr dirty="0" sz="1200" spc="-15" b="1">
                <a:latin typeface="Arial"/>
                <a:cs typeface="Arial"/>
              </a:rPr>
              <a:t>MODEL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447303" y="2330487"/>
            <a:ext cx="51822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When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you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return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your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school,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work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with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your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Educators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</a:t>
            </a:r>
            <a:r>
              <a:rPr dirty="0" sz="1000" spc="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answer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5" b="1" i="1">
                <a:solidFill>
                  <a:srgbClr val="00B3F0"/>
                </a:solidFill>
                <a:latin typeface="Arial"/>
                <a:cs typeface="Arial"/>
              </a:rPr>
              <a:t>these</a:t>
            </a:r>
            <a:r>
              <a:rPr dirty="0" sz="1000" spc="2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questions...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463178" y="2603576"/>
            <a:ext cx="5753735" cy="1733550"/>
          </a:xfrm>
          <a:custGeom>
            <a:avLst/>
            <a:gdLst/>
            <a:ahLst/>
            <a:cxnLst/>
            <a:rect l="l" t="t" r="r" b="b"/>
            <a:pathLst>
              <a:path w="5753734" h="173355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668348"/>
                </a:lnTo>
                <a:lnTo>
                  <a:pt x="1013" y="1705852"/>
                </a:lnTo>
                <a:lnTo>
                  <a:pt x="8108" y="1725110"/>
                </a:lnTo>
                <a:lnTo>
                  <a:pt x="27367" y="1732206"/>
                </a:lnTo>
                <a:lnTo>
                  <a:pt x="64871" y="1733219"/>
                </a:lnTo>
                <a:lnTo>
                  <a:pt x="5688774" y="1733219"/>
                </a:lnTo>
                <a:lnTo>
                  <a:pt x="5726278" y="1732206"/>
                </a:lnTo>
                <a:lnTo>
                  <a:pt x="5745537" y="1725110"/>
                </a:lnTo>
                <a:lnTo>
                  <a:pt x="5752632" y="1705852"/>
                </a:lnTo>
                <a:lnTo>
                  <a:pt x="5753646" y="1668348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463178" y="4438116"/>
            <a:ext cx="5753735" cy="1743710"/>
          </a:xfrm>
          <a:custGeom>
            <a:avLst/>
            <a:gdLst/>
            <a:ahLst/>
            <a:cxnLst/>
            <a:rect l="l" t="t" r="r" b="b"/>
            <a:pathLst>
              <a:path w="5753734" h="174371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678228"/>
                </a:lnTo>
                <a:lnTo>
                  <a:pt x="1013" y="1715732"/>
                </a:lnTo>
                <a:lnTo>
                  <a:pt x="8108" y="1734991"/>
                </a:lnTo>
                <a:lnTo>
                  <a:pt x="27367" y="1742086"/>
                </a:lnTo>
                <a:lnTo>
                  <a:pt x="64871" y="1743100"/>
                </a:lnTo>
                <a:lnTo>
                  <a:pt x="5688774" y="1743100"/>
                </a:lnTo>
                <a:lnTo>
                  <a:pt x="5726278" y="1742086"/>
                </a:lnTo>
                <a:lnTo>
                  <a:pt x="5745537" y="1734991"/>
                </a:lnTo>
                <a:lnTo>
                  <a:pt x="5752632" y="1715732"/>
                </a:lnTo>
                <a:lnTo>
                  <a:pt x="5753646" y="1678228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463178" y="6282550"/>
            <a:ext cx="5753735" cy="1746250"/>
          </a:xfrm>
          <a:custGeom>
            <a:avLst/>
            <a:gdLst/>
            <a:ahLst/>
            <a:cxnLst/>
            <a:rect l="l" t="t" r="r" b="b"/>
            <a:pathLst>
              <a:path w="5753734" h="174625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681276"/>
                </a:lnTo>
                <a:lnTo>
                  <a:pt x="1013" y="1718780"/>
                </a:lnTo>
                <a:lnTo>
                  <a:pt x="8108" y="1738039"/>
                </a:lnTo>
                <a:lnTo>
                  <a:pt x="27367" y="1745134"/>
                </a:lnTo>
                <a:lnTo>
                  <a:pt x="64871" y="1746148"/>
                </a:lnTo>
                <a:lnTo>
                  <a:pt x="5688774" y="1746148"/>
                </a:lnTo>
                <a:lnTo>
                  <a:pt x="5726278" y="1745134"/>
                </a:lnTo>
                <a:lnTo>
                  <a:pt x="5745537" y="1738039"/>
                </a:lnTo>
                <a:lnTo>
                  <a:pt x="5752632" y="1718780"/>
                </a:lnTo>
                <a:lnTo>
                  <a:pt x="5753646" y="168127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463178" y="8130032"/>
            <a:ext cx="5753735" cy="1735455"/>
          </a:xfrm>
          <a:custGeom>
            <a:avLst/>
            <a:gdLst/>
            <a:ahLst/>
            <a:cxnLst/>
            <a:rect l="l" t="t" r="r" b="b"/>
            <a:pathLst>
              <a:path w="5753734" h="1735454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670126"/>
                </a:lnTo>
                <a:lnTo>
                  <a:pt x="1013" y="1707630"/>
                </a:lnTo>
                <a:lnTo>
                  <a:pt x="8108" y="1726888"/>
                </a:lnTo>
                <a:lnTo>
                  <a:pt x="27367" y="1733984"/>
                </a:lnTo>
                <a:lnTo>
                  <a:pt x="64871" y="1734997"/>
                </a:lnTo>
                <a:lnTo>
                  <a:pt x="5688774" y="1734997"/>
                </a:lnTo>
                <a:lnTo>
                  <a:pt x="5726278" y="1733984"/>
                </a:lnTo>
                <a:lnTo>
                  <a:pt x="5745537" y="1726888"/>
                </a:lnTo>
                <a:lnTo>
                  <a:pt x="5752632" y="1707630"/>
                </a:lnTo>
                <a:lnTo>
                  <a:pt x="5753646" y="1670126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8565501" y="2710218"/>
            <a:ext cx="54743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be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good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regularly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46353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14</a:t>
            </a:r>
            <a:endParaRPr sz="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047342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15</a:t>
            </a:r>
            <a:endParaRPr sz="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65501" y="4552861"/>
            <a:ext cx="488696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Educators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connect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feedback?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565501" y="6403886"/>
            <a:ext cx="351662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often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check in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about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progress?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565501" y="8250720"/>
            <a:ext cx="473202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other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structure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guidance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need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provide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teams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successful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challenge?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06348" y="1358811"/>
            <a:ext cx="5753735" cy="36195"/>
            <a:chOff x="906348" y="1358811"/>
            <a:chExt cx="5753735" cy="36195"/>
          </a:xfrm>
        </p:grpSpPr>
        <p:sp>
          <p:nvSpPr>
            <p:cNvPr id="3" name="object 3"/>
            <p:cNvSpPr/>
            <p:nvPr/>
          </p:nvSpPr>
          <p:spPr>
            <a:xfrm>
              <a:off x="906348" y="1358811"/>
              <a:ext cx="3262629" cy="36195"/>
            </a:xfrm>
            <a:custGeom>
              <a:avLst/>
              <a:gdLst/>
              <a:ahLst/>
              <a:cxnLst/>
              <a:rect l="l" t="t" r="r" b="b"/>
              <a:pathLst>
                <a:path w="3262629" h="36194">
                  <a:moveTo>
                    <a:pt x="3262452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3262452" y="36182"/>
                  </a:lnTo>
                  <a:lnTo>
                    <a:pt x="3262452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168800" y="1358811"/>
              <a:ext cx="2491740" cy="36195"/>
            </a:xfrm>
            <a:custGeom>
              <a:avLst/>
              <a:gdLst/>
              <a:ahLst/>
              <a:cxnLst/>
              <a:rect l="l" t="t" r="r" b="b"/>
              <a:pathLst>
                <a:path w="2491740" h="36194">
                  <a:moveTo>
                    <a:pt x="2491193" y="0"/>
                  </a:moveTo>
                  <a:lnTo>
                    <a:pt x="0" y="0"/>
                  </a:lnTo>
                  <a:lnTo>
                    <a:pt x="0" y="36182"/>
                  </a:lnTo>
                  <a:lnTo>
                    <a:pt x="2491193" y="36182"/>
                  </a:lnTo>
                  <a:lnTo>
                    <a:pt x="2491193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887299" y="906386"/>
            <a:ext cx="333247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20" b="1">
                <a:solidFill>
                  <a:srgbClr val="00AEEF"/>
                </a:solidFill>
                <a:latin typeface="Arial"/>
                <a:cs typeface="Arial"/>
              </a:rPr>
              <a:t>SCHOOL </a:t>
            </a:r>
            <a:r>
              <a:rPr dirty="0" sz="1800" spc="15" b="1">
                <a:solidFill>
                  <a:srgbClr val="00AEEF"/>
                </a:solidFill>
                <a:latin typeface="Arial"/>
                <a:cs typeface="Arial"/>
              </a:rPr>
              <a:t>LEADERS’</a:t>
            </a:r>
            <a:r>
              <a:rPr dirty="0" sz="1800" spc="150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dirty="0" sz="1800" spc="95" b="1">
                <a:solidFill>
                  <a:srgbClr val="00AEEF"/>
                </a:solidFill>
                <a:latin typeface="Arial"/>
                <a:cs typeface="Arial"/>
              </a:rPr>
              <a:t>GUIDE</a:t>
            </a:r>
            <a:r>
              <a:rPr dirty="0" sz="1800" spc="-285" b="1">
                <a:solidFill>
                  <a:srgbClr val="00AEEF"/>
                </a:solidFill>
                <a:latin typeface="Arial"/>
                <a:cs typeface="Arial"/>
              </a:rPr>
              <a:t> 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299" y="292696"/>
            <a:ext cx="26485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 b="1">
                <a:solidFill>
                  <a:srgbClr val="00AEEF"/>
                </a:solidFill>
                <a:latin typeface="Arial"/>
                <a:cs typeface="Arial"/>
              </a:rPr>
              <a:t>SCHOOLS </a:t>
            </a:r>
            <a:r>
              <a:rPr dirty="0" sz="700" spc="100" b="1">
                <a:solidFill>
                  <a:srgbClr val="00AEEF"/>
                </a:solidFill>
                <a:latin typeface="Arial"/>
                <a:cs typeface="Arial"/>
              </a:rPr>
              <a:t>2030 </a:t>
            </a:r>
            <a:r>
              <a:rPr dirty="0" sz="700" spc="25">
                <a:solidFill>
                  <a:srgbClr val="6D6E71"/>
                </a:solidFill>
                <a:latin typeface="Arial"/>
                <a:cs typeface="Arial"/>
              </a:rPr>
              <a:t>HUMAN-CENTERED DESIGN</a:t>
            </a:r>
            <a:r>
              <a:rPr dirty="0" sz="700" spc="12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dirty="0" sz="700" spc="35" b="1">
                <a:solidFill>
                  <a:srgbClr val="6D6E71"/>
                </a:solidFill>
                <a:latin typeface="Arial"/>
                <a:cs typeface="Arial"/>
              </a:rPr>
              <a:t>TOOLKIT</a:t>
            </a:r>
            <a:r>
              <a:rPr dirty="0" sz="700" spc="-114" b="1">
                <a:solidFill>
                  <a:srgbClr val="6D6E71"/>
                </a:solidFill>
                <a:latin typeface="Arial"/>
                <a:cs typeface="Arial"/>
              </a:rPr>
              <a:t> </a:t>
            </a:r>
            <a:endParaRPr sz="7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460003" y="1358811"/>
            <a:ext cx="5760085" cy="36195"/>
          </a:xfrm>
          <a:custGeom>
            <a:avLst/>
            <a:gdLst/>
            <a:ahLst/>
            <a:cxnLst/>
            <a:rect l="l" t="t" r="r" b="b"/>
            <a:pathLst>
              <a:path w="5760084" h="36194">
                <a:moveTo>
                  <a:pt x="5759996" y="0"/>
                </a:moveTo>
                <a:lnTo>
                  <a:pt x="0" y="0"/>
                </a:lnTo>
                <a:lnTo>
                  <a:pt x="0" y="36182"/>
                </a:lnTo>
                <a:lnTo>
                  <a:pt x="5759996" y="36182"/>
                </a:lnTo>
                <a:lnTo>
                  <a:pt x="5759996" y="0"/>
                </a:lnTo>
                <a:close/>
              </a:path>
            </a:pathLst>
          </a:custGeom>
          <a:solidFill>
            <a:srgbClr val="C7EAF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974787" y="576619"/>
            <a:ext cx="1159587" cy="625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93649" y="2020684"/>
            <a:ext cx="29362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" b="1">
                <a:latin typeface="Arial"/>
                <a:cs typeface="Arial"/>
              </a:rPr>
              <a:t>LAUNCHING </a:t>
            </a:r>
            <a:r>
              <a:rPr dirty="0" sz="1200" spc="-90" b="1">
                <a:latin typeface="Arial"/>
                <a:cs typeface="Arial"/>
              </a:rPr>
              <a:t>THE </a:t>
            </a:r>
            <a:r>
              <a:rPr dirty="0" sz="1200" spc="-35" b="1">
                <a:latin typeface="Arial"/>
                <a:cs typeface="Arial"/>
              </a:rPr>
              <a:t>DESIGN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65" b="1">
                <a:latin typeface="Arial"/>
                <a:cs typeface="Arial"/>
              </a:rPr>
              <a:t>CHALLENGE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3649" y="2306548"/>
            <a:ext cx="5620385" cy="7073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Preparing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</a:t>
            </a:r>
            <a:r>
              <a:rPr dirty="0" sz="1000" spc="3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Launch</a:t>
            </a:r>
            <a:endParaRPr sz="1000">
              <a:latin typeface="Arial"/>
              <a:cs typeface="Arial"/>
            </a:endParaRPr>
          </a:p>
          <a:p>
            <a:pPr marL="12700" marR="167640">
              <a:lnSpc>
                <a:spcPct val="100000"/>
              </a:lnSpc>
              <a:spcBef>
                <a:spcPts val="285"/>
              </a:spcBef>
            </a:pP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After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identified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determined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going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use,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everyone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expectations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participation. </a:t>
            </a:r>
            <a:r>
              <a:rPr dirty="0" sz="1000" spc="-50">
                <a:solidFill>
                  <a:srgbClr val="414042"/>
                </a:solidFill>
                <a:latin typeface="Arial"/>
                <a:cs typeface="Arial"/>
              </a:rPr>
              <a:t>Ask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commitment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entire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process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explain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supports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put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place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3649" y="3095980"/>
            <a:ext cx="567880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there, review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tools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15" i="1">
                <a:solidFill>
                  <a:srgbClr val="414042"/>
                </a:solidFill>
                <a:latin typeface="Arial"/>
                <a:cs typeface="Arial"/>
              </a:rPr>
              <a:t>Launch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phase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toolkit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gather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information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need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phase.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Plan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participate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during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part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first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workshop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guide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through 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these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steps.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3649" y="3929989"/>
            <a:ext cx="5694045" cy="8597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10" b="1" i="1">
                <a:solidFill>
                  <a:srgbClr val="00B3F0"/>
                </a:solidFill>
                <a:latin typeface="Arial"/>
                <a:cs typeface="Arial"/>
              </a:rPr>
              <a:t>Working </a:t>
            </a:r>
            <a:r>
              <a:rPr dirty="0" sz="1000" spc="-5" b="1" i="1">
                <a:solidFill>
                  <a:srgbClr val="00B3F0"/>
                </a:solidFill>
                <a:latin typeface="Arial"/>
                <a:cs typeface="Arial"/>
              </a:rPr>
              <a:t>with </a:t>
            </a:r>
            <a:r>
              <a:rPr dirty="0" sz="1000" spc="15" b="1" i="1">
                <a:solidFill>
                  <a:srgbClr val="00B3F0"/>
                </a:solidFill>
                <a:latin typeface="Arial"/>
                <a:cs typeface="Arial"/>
              </a:rPr>
              <a:t>an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Equity</a:t>
            </a:r>
            <a:r>
              <a:rPr dirty="0" sz="1000" spc="75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80" b="1" i="1">
                <a:solidFill>
                  <a:srgbClr val="00B3F0"/>
                </a:solidFill>
                <a:latin typeface="Arial"/>
                <a:cs typeface="Arial"/>
              </a:rPr>
              <a:t>Lens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When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making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changes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school’s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structure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culture,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important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keep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mind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stakeholders,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including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typically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underrepresented.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embedded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equity  </a:t>
            </a: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lens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toolkit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keep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typically</a:t>
            </a:r>
            <a:r>
              <a:rPr dirty="0" sz="1000" spc="14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underrepresented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forefront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decision-making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process.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3649" y="4871821"/>
            <a:ext cx="34480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solidFill>
                  <a:srgbClr val="414042"/>
                </a:solidFill>
                <a:latin typeface="Arial"/>
                <a:cs typeface="Arial"/>
              </a:rPr>
              <a:t>Please see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below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our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definitions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equity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inequity.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3649" y="5132171"/>
            <a:ext cx="514540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414042"/>
                </a:solidFill>
                <a:latin typeface="Arial"/>
                <a:cs typeface="Arial"/>
              </a:rPr>
              <a:t>Equity: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approach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every person, regardless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are,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given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she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he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needs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survive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thrive.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93649" y="5544921"/>
            <a:ext cx="554545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10" b="1">
                <a:solidFill>
                  <a:srgbClr val="414042"/>
                </a:solidFill>
                <a:latin typeface="Arial"/>
                <a:cs typeface="Arial"/>
              </a:rPr>
              <a:t>Inequity: </a:t>
            </a:r>
            <a:r>
              <a:rPr dirty="0" sz="1000" spc="-40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circumstance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which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some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people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get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more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resources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others;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those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less 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need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survive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thrive.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93649" y="5957671"/>
            <a:ext cx="55251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might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leverage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this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overcome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inequities 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ensure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everyone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has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she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he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needs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survive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</a:t>
            </a:r>
            <a:r>
              <a:rPr dirty="0" sz="1000" spc="1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thrive?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3649" y="6636372"/>
            <a:ext cx="26257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" b="1">
                <a:latin typeface="Arial"/>
                <a:cs typeface="Arial"/>
              </a:rPr>
              <a:t>DURING </a:t>
            </a:r>
            <a:r>
              <a:rPr dirty="0" sz="1200" spc="-90" b="1">
                <a:latin typeface="Arial"/>
                <a:cs typeface="Arial"/>
              </a:rPr>
              <a:t>THE </a:t>
            </a:r>
            <a:r>
              <a:rPr dirty="0" sz="1200" spc="-35" b="1">
                <a:latin typeface="Arial"/>
                <a:cs typeface="Arial"/>
              </a:rPr>
              <a:t>DESIGN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65" b="1">
                <a:latin typeface="Arial"/>
                <a:cs typeface="Arial"/>
              </a:rPr>
              <a:t>CHALLENGE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93649" y="6922236"/>
            <a:ext cx="5566410" cy="10121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Supporting </a:t>
            </a:r>
            <a:r>
              <a:rPr dirty="0" sz="1000" spc="-45" b="1" i="1">
                <a:solidFill>
                  <a:srgbClr val="00B3F0"/>
                </a:solidFill>
                <a:latin typeface="Arial"/>
                <a:cs typeface="Arial"/>
              </a:rPr>
              <a:t>Your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</a:t>
            </a:r>
            <a:r>
              <a:rPr dirty="0" sz="1000" spc="12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20" b="1" i="1">
                <a:solidFill>
                  <a:srgbClr val="00B3F0"/>
                </a:solidFill>
                <a:latin typeface="Arial"/>
                <a:cs typeface="Arial"/>
              </a:rPr>
              <a:t>Team(s)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Remember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continue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supporting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progress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through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challenge.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Make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sure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prioritize giving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feedback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at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end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every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phase. </a:t>
            </a:r>
            <a:r>
              <a:rPr dirty="0" sz="1000" spc="-50">
                <a:solidFill>
                  <a:srgbClr val="414042"/>
                </a:solidFill>
                <a:latin typeface="Arial"/>
                <a:cs typeface="Arial"/>
              </a:rPr>
              <a:t>Ensure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have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need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(space,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off,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coverage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duties </a:t>
            </a:r>
            <a:r>
              <a:rPr dirty="0" sz="1000" spc="65">
                <a:solidFill>
                  <a:srgbClr val="414042"/>
                </a:solidFill>
                <a:latin typeface="Arial"/>
                <a:cs typeface="Arial"/>
              </a:rPr>
              <a:t>and/or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classroom)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complete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work.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Encourage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keep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going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if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ever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seem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hesitant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ask</a:t>
            </a:r>
            <a:r>
              <a:rPr dirty="0" sz="1000" spc="1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how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could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provide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further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450478" y="2020684"/>
            <a:ext cx="30372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0" b="1">
                <a:latin typeface="Arial"/>
                <a:cs typeface="Arial"/>
              </a:rPr>
              <a:t>COMPLETING </a:t>
            </a:r>
            <a:r>
              <a:rPr dirty="0" sz="1200" spc="-90" b="1">
                <a:latin typeface="Arial"/>
                <a:cs typeface="Arial"/>
              </a:rPr>
              <a:t>THE </a:t>
            </a:r>
            <a:r>
              <a:rPr dirty="0" sz="1200" spc="-35" b="1">
                <a:latin typeface="Arial"/>
                <a:cs typeface="Arial"/>
              </a:rPr>
              <a:t>DESIGN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65" b="1">
                <a:latin typeface="Arial"/>
                <a:cs typeface="Arial"/>
              </a:rPr>
              <a:t>CHALLENGE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50478" y="2306548"/>
            <a:ext cx="5754370" cy="11645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Selecting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the </a:t>
            </a:r>
            <a:r>
              <a:rPr dirty="0" sz="1000" spc="40" b="1" i="1">
                <a:solidFill>
                  <a:srgbClr val="00B3F0"/>
                </a:solidFill>
                <a:latin typeface="Arial"/>
                <a:cs typeface="Arial"/>
              </a:rPr>
              <a:t>Idea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to</a:t>
            </a:r>
            <a:r>
              <a:rPr dirty="0" sz="1000" spc="5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Pitch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85"/>
              </a:spcBef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Once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have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completed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challenge,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have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prepared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story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(who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met,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did,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learned,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etc.)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well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</a:t>
            </a:r>
            <a:r>
              <a:rPr dirty="0" sz="1000" spc="7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pitch</a:t>
            </a:r>
            <a:endParaRPr sz="1000">
              <a:latin typeface="Arial"/>
              <a:cs typeface="Arial"/>
            </a:endParaRPr>
          </a:p>
          <a:p>
            <a:pPr marL="12700" marR="8255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why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solves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lead 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improving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holistic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learning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outcomes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students.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hone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stories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pitches.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Now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55">
                <a:solidFill>
                  <a:srgbClr val="414042"/>
                </a:solidFill>
                <a:latin typeface="Arial"/>
                <a:cs typeface="Arial"/>
              </a:rPr>
              <a:t>good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assess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feasibility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viability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them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shape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into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something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that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possible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</a:t>
            </a:r>
            <a:r>
              <a:rPr dirty="0" sz="1000" spc="9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implement.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50478" y="3633698"/>
            <a:ext cx="5779770" cy="13169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15" b="1" i="1">
                <a:solidFill>
                  <a:srgbClr val="00B3F0"/>
                </a:solidFill>
                <a:latin typeface="Arial"/>
                <a:cs typeface="Arial"/>
              </a:rPr>
              <a:t>Regional </a:t>
            </a:r>
            <a:r>
              <a:rPr dirty="0" sz="1000" spc="-40" b="1" i="1">
                <a:solidFill>
                  <a:srgbClr val="00B3F0"/>
                </a:solidFill>
                <a:latin typeface="Arial"/>
                <a:cs typeface="Arial"/>
              </a:rPr>
              <a:t>Pitch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Night </a:t>
            </a:r>
            <a:r>
              <a:rPr dirty="0" sz="1000" spc="-65" b="1" i="1">
                <a:solidFill>
                  <a:srgbClr val="00B3F0"/>
                </a:solidFill>
                <a:latin typeface="Arial"/>
                <a:cs typeface="Arial"/>
              </a:rPr>
              <a:t>&amp;</a:t>
            </a:r>
            <a:r>
              <a:rPr dirty="0" sz="1000" spc="13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Celebration</a:t>
            </a:r>
            <a:endParaRPr sz="1000">
              <a:latin typeface="Arial"/>
              <a:cs typeface="Arial"/>
            </a:endParaRPr>
          </a:p>
          <a:p>
            <a:pPr marL="12700" marR="74930">
              <a:lnSpc>
                <a:spcPct val="100000"/>
              </a:lnSpc>
              <a:spcBef>
                <a:spcPts val="285"/>
              </a:spcBef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Work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explore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possibility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pitch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night 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celebration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different 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schools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across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region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come</a:t>
            </a:r>
            <a:r>
              <a:rPr dirty="0" sz="1000" spc="12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celebrate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completion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challenge. Depending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structure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being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proposed by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Aga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Khan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Foundation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facilitator,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Schools2030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leadership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may 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decide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select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one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idea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multiple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ideas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fund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all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regional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schools.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Do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60">
                <a:solidFill>
                  <a:srgbClr val="414042"/>
                </a:solidFill>
                <a:latin typeface="Arial"/>
                <a:cs typeface="Arial"/>
              </a:rPr>
              <a:t>part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provide 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space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hosting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celebration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gathering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community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(families,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business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leaders, 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professors,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etc.)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together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hear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team(s)’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pitches.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50478" y="5149189"/>
            <a:ext cx="5779135" cy="116459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30" b="1" i="1">
                <a:solidFill>
                  <a:srgbClr val="00B3F0"/>
                </a:solidFill>
                <a:latin typeface="Arial"/>
                <a:cs typeface="Arial"/>
              </a:rPr>
              <a:t>Transitioning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from the </a:t>
            </a:r>
            <a:r>
              <a:rPr dirty="0" sz="1000" spc="-35" b="1" i="1">
                <a:solidFill>
                  <a:srgbClr val="00B3F0"/>
                </a:solidFill>
                <a:latin typeface="Arial"/>
                <a:cs typeface="Arial"/>
              </a:rPr>
              <a:t>Design </a:t>
            </a:r>
            <a:r>
              <a:rPr dirty="0" sz="1000" spc="5" b="1" i="1">
                <a:solidFill>
                  <a:srgbClr val="00B3F0"/>
                </a:solidFill>
                <a:latin typeface="Arial"/>
                <a:cs typeface="Arial"/>
              </a:rPr>
              <a:t>Challenge to</a:t>
            </a:r>
            <a:r>
              <a:rPr dirty="0" sz="1000" spc="180" b="1" i="1">
                <a:solidFill>
                  <a:srgbClr val="00B3F0"/>
                </a:solidFill>
                <a:latin typeface="Arial"/>
                <a:cs typeface="Arial"/>
              </a:rPr>
              <a:t> </a:t>
            </a:r>
            <a:r>
              <a:rPr dirty="0" sz="1000" b="1" i="1">
                <a:solidFill>
                  <a:srgbClr val="00B3F0"/>
                </a:solidFill>
                <a:latin typeface="Arial"/>
                <a:cs typeface="Arial"/>
              </a:rPr>
              <a:t>Implementation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Once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have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presented their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pitches,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received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feedback, and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heard</a:t>
            </a:r>
            <a:r>
              <a:rPr dirty="0" sz="1000" spc="9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whether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not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received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funding, help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transition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from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an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exploratory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mode 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strategic implementation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mode.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Now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time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influence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process,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share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knowledge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and collaborate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with </a:t>
            </a: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is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needed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order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implement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 solution.</a:t>
            </a:r>
            <a:endParaRPr sz="1000">
              <a:latin typeface="Arial"/>
              <a:cs typeface="Arial"/>
            </a:endParaRPr>
          </a:p>
          <a:p>
            <a:pPr marL="12700" marR="572135">
              <a:lnSpc>
                <a:spcPct val="100000"/>
              </a:lnSpc>
            </a:pPr>
            <a:r>
              <a:rPr dirty="0" sz="1000" spc="-75">
                <a:solidFill>
                  <a:srgbClr val="414042"/>
                </a:solidFill>
                <a:latin typeface="Arial"/>
                <a:cs typeface="Arial"/>
              </a:rPr>
              <a:t>As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-10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Leader,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can </a:t>
            </a:r>
            <a:r>
              <a:rPr dirty="0" sz="1000" spc="5">
                <a:solidFill>
                  <a:srgbClr val="414042"/>
                </a:solidFill>
                <a:latin typeface="Arial"/>
                <a:cs typeface="Arial"/>
              </a:rPr>
              <a:t>also </a:t>
            </a:r>
            <a:r>
              <a:rPr dirty="0" sz="1000" spc="40">
                <a:solidFill>
                  <a:srgbClr val="414042"/>
                </a:solidFill>
                <a:latin typeface="Arial"/>
                <a:cs typeface="Arial"/>
              </a:rPr>
              <a:t>play </a:t>
            </a:r>
            <a:r>
              <a:rPr dirty="0" sz="1000" spc="75">
                <a:solidFill>
                  <a:srgbClr val="414042"/>
                </a:solidFill>
                <a:latin typeface="Arial"/>
                <a:cs typeface="Arial"/>
              </a:rPr>
              <a:t>a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role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in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helping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team(s) </a:t>
            </a:r>
            <a:r>
              <a:rPr dirty="0" sz="1000" spc="-60">
                <a:solidFill>
                  <a:srgbClr val="414042"/>
                </a:solidFill>
                <a:latin typeface="Arial"/>
                <a:cs typeface="Arial"/>
              </a:rPr>
              <a:t>assess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</a:t>
            </a:r>
            <a:r>
              <a:rPr dirty="0" sz="1000" spc="-45">
                <a:solidFill>
                  <a:srgbClr val="414042"/>
                </a:solidFill>
                <a:latin typeface="Arial"/>
                <a:cs typeface="Arial"/>
              </a:rPr>
              <a:t>success  </a:t>
            </a:r>
            <a:r>
              <a:rPr dirty="0" sz="1000" spc="50">
                <a:solidFill>
                  <a:srgbClr val="414042"/>
                </a:solidFill>
                <a:latin typeface="Arial"/>
                <a:cs typeface="Arial"/>
              </a:rPr>
              <a:t>of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the ideas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they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are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implementing </a:t>
            </a:r>
            <a:r>
              <a:rPr dirty="0" sz="1000" spc="15">
                <a:solidFill>
                  <a:srgbClr val="414042"/>
                </a:solidFill>
                <a:latin typeface="Arial"/>
                <a:cs typeface="Arial"/>
              </a:rPr>
              <a:t>over the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long</a:t>
            </a:r>
            <a:r>
              <a:rPr dirty="0" sz="1000" spc="-2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term.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50478" y="6704266"/>
            <a:ext cx="36868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5">
                <a:solidFill>
                  <a:srgbClr val="00AEEF"/>
                </a:solidFill>
                <a:latin typeface="Arial Black"/>
                <a:cs typeface="Arial Black"/>
              </a:rPr>
              <a:t>n</a:t>
            </a:r>
            <a:r>
              <a:rPr dirty="0" sz="1200" spc="105">
                <a:latin typeface="Arial Black"/>
                <a:cs typeface="Arial Black"/>
              </a:rPr>
              <a:t> </a:t>
            </a:r>
            <a:r>
              <a:rPr dirty="0" sz="1200" spc="-110">
                <a:latin typeface="Arial"/>
                <a:cs typeface="Arial"/>
              </a:rPr>
              <a:t>REFLECTION </a:t>
            </a:r>
            <a:r>
              <a:rPr dirty="0" sz="1200" spc="40">
                <a:latin typeface="Arial"/>
                <a:cs typeface="Arial"/>
              </a:rPr>
              <a:t>ON </a:t>
            </a:r>
            <a:r>
              <a:rPr dirty="0" sz="1200" spc="-100">
                <a:latin typeface="Arial"/>
                <a:cs typeface="Arial"/>
              </a:rPr>
              <a:t>YOUR </a:t>
            </a:r>
            <a:r>
              <a:rPr dirty="0" sz="1200" spc="-135">
                <a:latin typeface="Arial"/>
                <a:cs typeface="Arial"/>
              </a:rPr>
              <a:t>ROLE </a:t>
            </a:r>
            <a:r>
              <a:rPr dirty="0" sz="1200" spc="-110">
                <a:latin typeface="Arial"/>
                <a:cs typeface="Arial"/>
              </a:rPr>
              <a:t>AS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 spc="-45">
                <a:latin typeface="Arial"/>
                <a:cs typeface="Arial"/>
              </a:rPr>
              <a:t>SCHOOL</a:t>
            </a:r>
            <a:r>
              <a:rPr dirty="0" sz="1200" spc="-225">
                <a:latin typeface="Arial"/>
                <a:cs typeface="Arial"/>
              </a:rPr>
              <a:t> </a:t>
            </a:r>
            <a:r>
              <a:rPr dirty="0" sz="1200" spc="-150">
                <a:latin typeface="Arial"/>
                <a:cs typeface="Arial"/>
              </a:rPr>
              <a:t>LEADER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466353" y="7073595"/>
            <a:ext cx="5753735" cy="1322705"/>
          </a:xfrm>
          <a:custGeom>
            <a:avLst/>
            <a:gdLst/>
            <a:ahLst/>
            <a:cxnLst/>
            <a:rect l="l" t="t" r="r" b="b"/>
            <a:pathLst>
              <a:path w="5753734" h="1322704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257833"/>
                </a:lnTo>
                <a:lnTo>
                  <a:pt x="1013" y="1295337"/>
                </a:lnTo>
                <a:lnTo>
                  <a:pt x="8108" y="1314596"/>
                </a:lnTo>
                <a:lnTo>
                  <a:pt x="27367" y="1321691"/>
                </a:lnTo>
                <a:lnTo>
                  <a:pt x="64871" y="1322705"/>
                </a:lnTo>
                <a:lnTo>
                  <a:pt x="5688774" y="1322705"/>
                </a:lnTo>
                <a:lnTo>
                  <a:pt x="5726278" y="1321691"/>
                </a:lnTo>
                <a:lnTo>
                  <a:pt x="5745537" y="1314596"/>
                </a:lnTo>
                <a:lnTo>
                  <a:pt x="5752632" y="1295337"/>
                </a:lnTo>
                <a:lnTo>
                  <a:pt x="5753646" y="1257833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466353" y="8525471"/>
            <a:ext cx="5753735" cy="1314450"/>
          </a:xfrm>
          <a:custGeom>
            <a:avLst/>
            <a:gdLst/>
            <a:ahLst/>
            <a:cxnLst/>
            <a:rect l="l" t="t" r="r" b="b"/>
            <a:pathLst>
              <a:path w="5753734" h="1314450">
                <a:moveTo>
                  <a:pt x="64871" y="0"/>
                </a:moveTo>
                <a:lnTo>
                  <a:pt x="27367" y="1013"/>
                </a:lnTo>
                <a:lnTo>
                  <a:pt x="8108" y="8108"/>
                </a:lnTo>
                <a:lnTo>
                  <a:pt x="1013" y="27367"/>
                </a:lnTo>
                <a:lnTo>
                  <a:pt x="0" y="64871"/>
                </a:lnTo>
                <a:lnTo>
                  <a:pt x="0" y="1249375"/>
                </a:lnTo>
                <a:lnTo>
                  <a:pt x="1013" y="1286886"/>
                </a:lnTo>
                <a:lnTo>
                  <a:pt x="8108" y="1306148"/>
                </a:lnTo>
                <a:lnTo>
                  <a:pt x="27367" y="1313245"/>
                </a:lnTo>
                <a:lnTo>
                  <a:pt x="64871" y="1314259"/>
                </a:lnTo>
                <a:lnTo>
                  <a:pt x="5688774" y="1314259"/>
                </a:lnTo>
                <a:lnTo>
                  <a:pt x="5726278" y="1313245"/>
                </a:lnTo>
                <a:lnTo>
                  <a:pt x="5745537" y="1306148"/>
                </a:lnTo>
                <a:lnTo>
                  <a:pt x="5752632" y="1286886"/>
                </a:lnTo>
                <a:lnTo>
                  <a:pt x="5753646" y="1249375"/>
                </a:lnTo>
                <a:lnTo>
                  <a:pt x="5753646" y="64871"/>
                </a:lnTo>
                <a:lnTo>
                  <a:pt x="5752632" y="27367"/>
                </a:lnTo>
                <a:lnTo>
                  <a:pt x="5745537" y="8108"/>
                </a:lnTo>
                <a:lnTo>
                  <a:pt x="5726278" y="1013"/>
                </a:lnTo>
                <a:lnTo>
                  <a:pt x="5688774" y="0"/>
                </a:lnTo>
                <a:lnTo>
                  <a:pt x="64871" y="0"/>
                </a:lnTo>
                <a:close/>
              </a:path>
            </a:pathLst>
          </a:custGeom>
          <a:ln w="6349">
            <a:solidFill>
              <a:srgbClr val="00AE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8568676" y="7153516"/>
            <a:ext cx="34378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How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>
                <a:solidFill>
                  <a:srgbClr val="414042"/>
                </a:solidFill>
                <a:latin typeface="Arial"/>
                <a:cs typeface="Arial"/>
              </a:rPr>
              <a:t>you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support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design team(s)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to be</a:t>
            </a:r>
            <a:r>
              <a:rPr dirty="0" sz="1000" spc="85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30">
                <a:solidFill>
                  <a:srgbClr val="414042"/>
                </a:solidFill>
                <a:latin typeface="Arial"/>
                <a:cs typeface="Arial"/>
              </a:rPr>
              <a:t>successful?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46353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16</a:t>
            </a:r>
            <a:endParaRPr sz="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047342" y="10290751"/>
            <a:ext cx="120014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85"/>
              </a:lnSpc>
            </a:pPr>
            <a:r>
              <a:rPr dirty="0" sz="600" spc="35" b="1">
                <a:solidFill>
                  <a:srgbClr val="6D6E71"/>
                </a:solidFill>
                <a:latin typeface="Arial"/>
                <a:cs typeface="Arial"/>
              </a:rPr>
              <a:t>17</a:t>
            </a:r>
            <a:endParaRPr sz="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568676" y="8604999"/>
            <a:ext cx="38525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35">
                <a:solidFill>
                  <a:srgbClr val="414042"/>
                </a:solidFill>
                <a:latin typeface="Arial"/>
                <a:cs typeface="Arial"/>
              </a:rPr>
              <a:t>What </a:t>
            </a:r>
            <a:r>
              <a:rPr dirty="0" sz="1000" spc="30">
                <a:solidFill>
                  <a:srgbClr val="414042"/>
                </a:solidFill>
                <a:latin typeface="Arial"/>
                <a:cs typeface="Arial"/>
              </a:rPr>
              <a:t>model </a:t>
            </a:r>
            <a:r>
              <a:rPr dirty="0" sz="1000" spc="25">
                <a:solidFill>
                  <a:srgbClr val="414042"/>
                </a:solidFill>
                <a:latin typeface="Arial"/>
                <a:cs typeface="Arial"/>
              </a:rPr>
              <a:t>will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your </a:t>
            </a:r>
            <a:r>
              <a:rPr dirty="0" sz="1000" spc="-5">
                <a:solidFill>
                  <a:srgbClr val="414042"/>
                </a:solidFill>
                <a:latin typeface="Arial"/>
                <a:cs typeface="Arial"/>
              </a:rPr>
              <a:t>school </a:t>
            </a:r>
            <a:r>
              <a:rPr dirty="0" sz="1000" spc="-35">
                <a:solidFill>
                  <a:srgbClr val="414042"/>
                </a:solidFill>
                <a:latin typeface="Arial"/>
                <a:cs typeface="Arial"/>
              </a:rPr>
              <a:t>use </a:t>
            </a:r>
            <a:r>
              <a:rPr dirty="0" sz="1000" spc="45">
                <a:solidFill>
                  <a:srgbClr val="414042"/>
                </a:solidFill>
                <a:latin typeface="Arial"/>
                <a:cs typeface="Arial"/>
              </a:rPr>
              <a:t>for </a:t>
            </a:r>
            <a:r>
              <a:rPr dirty="0" sz="1000" spc="20">
                <a:solidFill>
                  <a:srgbClr val="414042"/>
                </a:solidFill>
                <a:latin typeface="Arial"/>
                <a:cs typeface="Arial"/>
              </a:rPr>
              <a:t>their </a:t>
            </a:r>
            <a:r>
              <a:rPr dirty="0" sz="1000" spc="10">
                <a:solidFill>
                  <a:srgbClr val="414042"/>
                </a:solidFill>
                <a:latin typeface="Arial"/>
                <a:cs typeface="Arial"/>
              </a:rPr>
              <a:t>design challenge?</a:t>
            </a:r>
            <a:r>
              <a:rPr dirty="0" sz="1000" spc="110">
                <a:solidFill>
                  <a:srgbClr val="414042"/>
                </a:solidFill>
                <a:latin typeface="Arial"/>
                <a:cs typeface="Arial"/>
              </a:rPr>
              <a:t> </a:t>
            </a:r>
            <a:r>
              <a:rPr dirty="0" sz="1000" spc="-15">
                <a:solidFill>
                  <a:srgbClr val="414042"/>
                </a:solidFill>
                <a:latin typeface="Arial"/>
                <a:cs typeface="Arial"/>
              </a:rPr>
              <a:t>Why?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0076CFFE07B24AA3667CE702C9A97A" ma:contentTypeVersion="7" ma:contentTypeDescription="Create a new document." ma:contentTypeScope="" ma:versionID="89f95237785e015f28ab24f31a01fbf2">
  <xsd:schema xmlns:xsd="http://www.w3.org/2001/XMLSchema" xmlns:xs="http://www.w3.org/2001/XMLSchema" xmlns:p="http://schemas.microsoft.com/office/2006/metadata/properties" xmlns:ns2="bd6fbeee-f2a8-4fc9-9251-1fdeae85409f" targetNamespace="http://schemas.microsoft.com/office/2006/metadata/properties" ma:root="true" ma:fieldsID="2bc9115aa82c42b54639e0000a308cee" ns2:_="">
    <xsd:import namespace="bd6fbeee-f2a8-4fc9-9251-1fdeae8540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6fbeee-f2a8-4fc9-9251-1fdeae854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121BE6-9F0D-414B-8600-BDFD232BCC94}"/>
</file>

<file path=customXml/itemProps2.xml><?xml version="1.0" encoding="utf-8"?>
<ds:datastoreItem xmlns:ds="http://schemas.openxmlformats.org/officeDocument/2006/customXml" ds:itemID="{32F3583B-7831-4A41-8218-7A4D9EE31999}"/>
</file>

<file path=customXml/itemProps3.xml><?xml version="1.0" encoding="utf-8"?>
<ds:datastoreItem xmlns:ds="http://schemas.openxmlformats.org/officeDocument/2006/customXml" ds:itemID="{436D9DEE-D973-4C5F-8A36-382D3627DCA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2020-10-09T14:03:18Z</dcterms:created>
  <dcterms:modified xsi:type="dcterms:W3CDTF">2020-10-09T14:03:18Z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2020-10-09T00:00:00Z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2020-10-09T00:00:00Z</vt:filetime>
  </property>
  <property fmtid="{D5CDD505-2E9C-101B-9397-08002B2CF9AE}" pid="5" name="ContentTypeId">
    <vt:lpwstr>0x010100240076CFFE07B24AA3667CE702C9A97A</vt:lpwstr>
  </property>
</Properties>
</file>