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77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Shape 3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is a joke. Why is it a joke?</a:t>
            </a:r>
          </a:p>
          <a:p>
            <a:r>
              <a:t>Ask audience.</a:t>
            </a:r>
          </a:p>
          <a:p>
            <a:r>
              <a:t>Are these objects functional?</a:t>
            </a:r>
          </a:p>
          <a:p>
            <a:r>
              <a:t>This is a result of bad decisions... Does it fulfill the need?</a:t>
            </a:r>
          </a:p>
          <a:p>
            <a:r>
              <a:t>How can we can create good design that leads to positive experiences?</a:t>
            </a:r>
          </a:p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-812800" y="0"/>
            <a:ext cx="14622784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2578100" y="2447925"/>
            <a:ext cx="7848600" cy="2476500"/>
          </a:xfrm>
          <a:prstGeom prst="rect">
            <a:avLst/>
          </a:prstGeom>
        </p:spPr>
        <p:txBody>
          <a:bodyPr lIns="38100" tIns="38100" rIns="38100" bIns="38100" anchor="b"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78100" y="4991100"/>
            <a:ext cx="7848600" cy="847725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6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>
              <a:spcBef>
                <a:spcPts val="24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2578100" y="2447925"/>
            <a:ext cx="7848600" cy="247650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623146"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78100" y="4991100"/>
            <a:ext cx="7848600" cy="847725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 defTabSz="623146">
              <a:spcBef>
                <a:spcPts val="0"/>
              </a:spcBef>
              <a:buSzTx/>
              <a:buNone/>
              <a:defRPr sz="3200"/>
            </a:lvl1pPr>
            <a:lvl2pPr marL="0" indent="228600" algn="ctr" defTabSz="623146">
              <a:spcBef>
                <a:spcPts val="0"/>
              </a:spcBef>
              <a:buSzTx/>
              <a:buNone/>
              <a:defRPr sz="3200"/>
            </a:lvl2pPr>
            <a:lvl3pPr marL="0" indent="457200" algn="ctr" defTabSz="623146">
              <a:spcBef>
                <a:spcPts val="0"/>
              </a:spcBef>
              <a:buSzTx/>
              <a:buNone/>
              <a:defRPr sz="3200"/>
            </a:lvl3pPr>
            <a:lvl4pPr marL="0" indent="685800" algn="ctr" defTabSz="623146">
              <a:spcBef>
                <a:spcPts val="0"/>
              </a:spcBef>
              <a:buSzTx/>
              <a:buNone/>
              <a:defRPr sz="3200"/>
            </a:lvl4pPr>
            <a:lvl5pPr marL="0" indent="914400" algn="ctr" defTabSz="623146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08" y="8158162"/>
            <a:ext cx="314859" cy="317501"/>
          </a:xfrm>
          <a:prstGeom prst="rect">
            <a:avLst/>
          </a:prstGeom>
        </p:spPr>
        <p:txBody>
          <a:bodyPr lIns="38100" tIns="38100" rIns="38100" bIns="38100"/>
          <a:lstStyle>
            <a:lvl1pPr defTabSz="623146">
              <a:defRPr sz="16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xfrm>
            <a:off x="975359" y="3029937"/>
            <a:ext cx="11054082" cy="2090702"/>
          </a:xfrm>
          <a:prstGeom prst="rect">
            <a:avLst/>
          </a:prstGeom>
        </p:spPr>
        <p:txBody>
          <a:bodyPr lIns="130026" tIns="130026" rIns="130026" bIns="130026"/>
          <a:lstStyle>
            <a:lvl1pPr defTabSz="130048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50719" y="5527040"/>
            <a:ext cx="9103360" cy="2492587"/>
          </a:xfrm>
          <a:prstGeom prst="rect">
            <a:avLst/>
          </a:prstGeom>
        </p:spPr>
        <p:txBody>
          <a:bodyPr lIns="130026" tIns="130026" rIns="130026" bIns="130026" anchor="t"/>
          <a:lstStyle>
            <a:lvl1pPr marL="0" indent="0" algn="ctr" defTabSz="1300480">
              <a:spcBef>
                <a:spcPts val="800"/>
              </a:spcBef>
              <a:buSzTx/>
              <a:buNone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marL="0" indent="444500" algn="ctr" defTabSz="1300480">
              <a:spcBef>
                <a:spcPts val="800"/>
              </a:spcBef>
              <a:buSzTx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0" indent="901700" algn="ctr" defTabSz="1300480">
              <a:spcBef>
                <a:spcPts val="800"/>
              </a:spcBef>
              <a:buSzTx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0" indent="1358900" algn="ctr" defTabSz="1300480">
              <a:spcBef>
                <a:spcPts val="800"/>
              </a:spcBef>
              <a:buSzTx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0" indent="1816100" algn="ctr" defTabSz="1300480">
              <a:spcBef>
                <a:spcPts val="800"/>
              </a:spcBef>
              <a:buSzTx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5889" y="9114141"/>
            <a:ext cx="348671" cy="371292"/>
          </a:xfrm>
          <a:prstGeom prst="rect">
            <a:avLst/>
          </a:prstGeom>
        </p:spPr>
        <p:txBody>
          <a:bodyPr lIns="64995" tIns="64995" rIns="64995" bIns="64995" anchor="ctr"/>
          <a:lstStyle>
            <a:lvl1pPr algn="r" defTabSz="130048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65227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>
            <a:spLocks noGrp="1"/>
          </p:cNvSpPr>
          <p:nvPr>
            <p:ph type="title"/>
          </p:nvPr>
        </p:nvSpPr>
        <p:spPr>
          <a:xfrm>
            <a:off x="927946" y="2445173"/>
            <a:ext cx="11148908" cy="2472267"/>
          </a:xfrm>
          <a:prstGeom prst="rect">
            <a:avLst/>
          </a:prstGeom>
        </p:spPr>
        <p:txBody>
          <a:bodyPr lIns="27093" tIns="27093" rIns="27093" bIns="27093" anchor="b">
            <a:noAutofit/>
          </a:bodyPr>
          <a:lstStyle>
            <a:lvl1pPr defTabSz="587022">
              <a:defRPr sz="8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27946" y="4985173"/>
            <a:ext cx="11148908" cy="846667"/>
          </a:xfrm>
          <a:prstGeom prst="rect">
            <a:avLst/>
          </a:prstGeom>
        </p:spPr>
        <p:txBody>
          <a:bodyPr lIns="27093" tIns="27093" rIns="27093" bIns="27093" anchor="t">
            <a:noAutofit/>
          </a:bodyPr>
          <a:lstStyle>
            <a:lvl1pPr marL="0" indent="0" algn="ctr" defTabSz="587022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7022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7022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7022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7022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60583" y="8202507"/>
            <a:ext cx="270088" cy="295487"/>
          </a:xfrm>
          <a:prstGeom prst="rect">
            <a:avLst/>
          </a:prstGeom>
        </p:spPr>
        <p:txBody>
          <a:bodyPr lIns="27093" tIns="27093" rIns="27093" bIns="27093"/>
          <a:lstStyle>
            <a:lvl1pPr defTabSz="587022"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2717800" y="635000"/>
            <a:ext cx="12357100" cy="8238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13"/>
          </p:nvPr>
        </p:nvSpPr>
        <p:spPr>
          <a:xfrm>
            <a:off x="4533900" y="26035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idx="13"/>
          </p:nvPr>
        </p:nvSpPr>
        <p:spPr>
          <a:xfrm>
            <a:off x="-2374900" y="889000"/>
            <a:ext cx="11976100" cy="7984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680200" y="5026947"/>
            <a:ext cx="6057901" cy="40407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6502400" y="886747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Medium-Paperclips-Office-School-Personal/dp/B07F7RQVKW/ref=sr_1_2_sspa?dchild=1&amp;keywords=paper+clips&amp;qid=1587517376&amp;s=hpc&amp;sr=1-2-spons&amp;psc=1&amp;spLa=ZW5jcnlwdGVkUXVhbGlmaWVyPUFRTjlJVDFNSzNMTEwmZW5jcnlwdGVkSWQ9QTA3NDMxMTUxWkVXRVpVU1cxMjQyJmVuY3J5cHRlZEFkSWQ9QTA4ODE4OTMzSFhMSFBNOFlGVExQJndpZGdldE5hbWU9c3BfYXRmJmFjdGlvbj1jbGlja1JlZGlyZWN0JmRvTm90TG9nQ2xpY2s9dHJ1ZQ==" TargetMode="External"/><Relationship Id="rId2" Type="http://schemas.openxmlformats.org/officeDocument/2006/relationships/hyperlink" Target="https://www.amazon.com/Reynolds-Wrap-Heavy-Aluminum-Square/dp/B00M8ZEAW4/ref=redir_mobile_desktop?ie=UTF8&amp;aaxitk=wbG0J5G6zdrHRuvaElR5nw&amp;hsa_cr_id=2100652310601&amp;ref_=sb_s_sparkle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hyperlink" Target="https://www.amazon.com/Hopter-Binder-Foldback-Colorful-Organizer/dp/B07WVRFJY6/ref=sr_1_4?dchild=1&amp;keywords=paper+clips&amp;qid=1587517396&amp;s=hpc&amp;sr=1-4" TargetMode="Externa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Hand-Woven-Materials-Environmentally-Friendly-Quality-Twisted/dp/B07L6GXKCJ/ref=sr_1_28?dchild=1&amp;keywords=pipe+cleaners&amp;qid=1587517340&amp;s=hpc&amp;sr=1-28" TargetMode="External"/><Relationship Id="rId2" Type="http://schemas.openxmlformats.org/officeDocument/2006/relationships/hyperlink" Target="https://www.amazon.com/Reynolds-Wrap-Heavy-Aluminum-Square/dp/B00M8ZEAW4/ref=redir_mobile_desktop?ie=UTF8&amp;aaxitk=wbG0J5G6zdrHRuvaElR5nw&amp;hsa_cr_id=2100652310601&amp;ref_=sb_s_sparkle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hyperlink" Target="https://www.amazon.com/Hopter-Binder-Foldback-Colorful-Organizer/dp/B07WVRFJY6/ref=sr_1_4?dchild=1&amp;keywords=paper+clips&amp;qid=1587517396&amp;s=hpc&amp;sr=1-4" TargetMode="External"/><Relationship Id="rId4" Type="http://schemas.openxmlformats.org/officeDocument/2006/relationships/hyperlink" Target="https://www.amazon.com/Medium-Paperclips-Office-School-Personal/dp/B07F7RQVKW/ref=sr_1_2_sspa?dchild=1&amp;keywords=paper+clips&amp;qid=1587517376&amp;s=hpc&amp;sr=1-2-spons&amp;psc=1&amp;spLa=ZW5jcnlwdGVkUXVhbGlmaWVyPUFRTjlJVDFNSzNMTEwmZW5jcnlwdGVkSWQ9QTA3NDMxMTUxWkVXRVpVU1cxMjQyJmVuY3J5cHRlZEFkSWQ9QTA4ODE4OTMzSFhMSFBNOFlGVExQJndpZGdldE5hbWU9c3BfYXRmJmFjdGlvbj1jbGlja1JlZGlyZWN0JmRvTm90TG9nQ2xpY2s9dHJ1ZQ==" TargetMode="Externa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Design_Challenge-114-small.jpg" descr="Design_Challenge-114-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78582" y="-954485"/>
            <a:ext cx="19663291" cy="1311046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Rectangle"/>
          <p:cNvSpPr/>
          <p:nvPr/>
        </p:nvSpPr>
        <p:spPr>
          <a:xfrm>
            <a:off x="-264693" y="-318261"/>
            <a:ext cx="9437595" cy="992129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40622"/>
                </a:srgbClr>
              </a:gs>
            </a:gsLst>
            <a:lin ang="10800000"/>
          </a:gradFill>
          <a:ln w="12700">
            <a:miter lim="400000"/>
          </a:ln>
          <a:effectLst>
            <a:outerShdw blurRad="25400" dist="12700" dir="5400000" rotWithShape="0">
              <a:srgbClr val="000000"/>
            </a:outerShdw>
          </a:effectLst>
        </p:spPr>
        <p:txBody>
          <a:bodyPr lIns="47625" tIns="47625" rIns="47625" bIns="47625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" name="Design Thinking"/>
          <p:cNvSpPr txBox="1"/>
          <p:nvPr/>
        </p:nvSpPr>
        <p:spPr>
          <a:xfrm>
            <a:off x="1333500" y="3383179"/>
            <a:ext cx="12439010" cy="2518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>
            <a:lvl1pPr algn="l">
              <a:lnSpc>
                <a:spcPct val="80000"/>
              </a:lnSpc>
              <a:defRPr sz="80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Design Thinking</a:t>
            </a:r>
          </a:p>
        </p:txBody>
      </p:sp>
      <p:sp>
        <p:nvSpPr>
          <p:cNvPr id="192" name="Presented by…"/>
          <p:cNvSpPr txBox="1"/>
          <p:nvPr/>
        </p:nvSpPr>
        <p:spPr>
          <a:xfrm>
            <a:off x="1452033" y="7698634"/>
            <a:ext cx="3250236" cy="1009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/>
          <a:p>
            <a:pPr algn="l">
              <a:defRPr sz="3200" b="1">
                <a:solidFill>
                  <a:srgbClr val="FFFFFF"/>
                </a:solidFill>
                <a:latin typeface="Larsseit"/>
                <a:ea typeface="Larsseit"/>
                <a:cs typeface="Larsseit"/>
                <a:sym typeface="Larsseit"/>
              </a:defRPr>
            </a:pPr>
            <a:r>
              <a:rPr b="0"/>
              <a:t>Presented by</a:t>
            </a:r>
            <a:r>
              <a:rPr>
                <a:solidFill>
                  <a:srgbClr val="81DEEA"/>
                </a:solidFill>
              </a:rPr>
              <a:t> </a:t>
            </a:r>
          </a:p>
          <a:p>
            <a:pPr algn="l">
              <a:defRPr sz="3200" b="1">
                <a:solidFill>
                  <a:srgbClr val="FFFFFF"/>
                </a:solidFill>
                <a:latin typeface="Larsseit"/>
                <a:ea typeface="Larsseit"/>
                <a:cs typeface="Larsseit"/>
                <a:sym typeface="Larsseit"/>
              </a:defRPr>
            </a:pPr>
            <a:r>
              <a:rPr>
                <a:solidFill>
                  <a:srgbClr val="81DEEA"/>
                </a:solidFill>
              </a:rPr>
              <a:t>Katie Krummeck </a:t>
            </a:r>
          </a:p>
        </p:txBody>
      </p:sp>
      <p:sp>
        <p:nvSpPr>
          <p:cNvPr id="193" name="A methodology for creative problem-solving"/>
          <p:cNvSpPr txBox="1"/>
          <p:nvPr/>
        </p:nvSpPr>
        <p:spPr>
          <a:xfrm>
            <a:off x="1422400" y="4857069"/>
            <a:ext cx="10160000" cy="501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 anchor="ctr">
            <a:spAutoFit/>
          </a:bodyPr>
          <a:lstStyle>
            <a:lvl1pPr algn="l">
              <a:defRPr sz="3200">
                <a:solidFill>
                  <a:srgbClr val="FFFFFF"/>
                </a:solidFill>
                <a:latin typeface="Larsseit"/>
                <a:ea typeface="Larsseit"/>
                <a:cs typeface="Larsseit"/>
                <a:sym typeface="Larsseit"/>
              </a:defRPr>
            </a:lvl1pPr>
          </a:lstStyle>
          <a:p>
            <a:pPr>
              <a:defRPr b="1"/>
            </a:pPr>
            <a:r>
              <a:rPr b="0"/>
              <a:t>A methodology for creative problem-solving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Implement a training and support system to ensure that design teams create high-quality solutions that will make positive change on their campuses by increasing the holistic learning outcomes identified by Schools2030…"/>
          <p:cNvSpPr txBox="1"/>
          <p:nvPr/>
        </p:nvSpPr>
        <p:spPr>
          <a:xfrm>
            <a:off x="1222709" y="613320"/>
            <a:ext cx="10995518" cy="10687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marL="370416" indent="-370416" algn="l" defTabSz="457200">
              <a:lnSpc>
                <a:spcPts val="5700"/>
              </a:lnSpc>
              <a:buSzPct val="75000"/>
              <a:buChar char="•"/>
              <a:defRPr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Implement a training and support system to ensure that design teams create high-quality solutions that will make positive change on their campuses by increasing the holistic learning outcomes identified by Schools2030</a:t>
            </a:r>
          </a:p>
          <a:p>
            <a:pPr algn="l" defTabSz="457200">
              <a:lnSpc>
                <a:spcPts val="5700"/>
              </a:lnSpc>
              <a:defRPr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endParaRPr/>
          </a:p>
          <a:p>
            <a:pPr marL="370416" indent="-370416" algn="l" defTabSz="457200">
              <a:lnSpc>
                <a:spcPts val="5700"/>
              </a:lnSpc>
              <a:buSzPct val="75000"/>
              <a:buChar char="•"/>
              <a:defRPr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Support teams to ensure they create fundable and implementable solutions</a:t>
            </a:r>
          </a:p>
          <a:p>
            <a:pPr algn="l" defTabSz="457200">
              <a:lnSpc>
                <a:spcPts val="5700"/>
              </a:lnSpc>
              <a:defRPr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endParaRPr/>
          </a:p>
          <a:p>
            <a:pPr marL="370416" indent="-370416" algn="l" defTabSz="457200">
              <a:lnSpc>
                <a:spcPts val="5700"/>
              </a:lnSpc>
              <a:buSzPct val="75000"/>
              <a:buChar char="•"/>
              <a:defRPr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Create a system and set of tools that is highly adaptable to a variety of contexts and constraints</a:t>
            </a:r>
          </a:p>
          <a:p>
            <a:pPr marL="790222" indent="-790222" algn="l" defTabSz="457200">
              <a:lnSpc>
                <a:spcPts val="5700"/>
              </a:lnSpc>
              <a:buSzPct val="75000"/>
              <a:buChar char="•"/>
              <a:defRPr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790222" indent="-790222" algn="l" defTabSz="457200">
              <a:lnSpc>
                <a:spcPts val="5700"/>
              </a:lnSpc>
              <a:buSzPct val="75000"/>
              <a:buChar char="•"/>
              <a:defRPr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790222" indent="-790222" algn="l" defTabSz="457200">
              <a:lnSpc>
                <a:spcPts val="5700"/>
              </a:lnSpc>
              <a:buSzPct val="75000"/>
              <a:buChar char="•"/>
              <a:defRPr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790222" indent="-790222" algn="l" defTabSz="457200">
              <a:lnSpc>
                <a:spcPts val="5700"/>
              </a:lnSpc>
              <a:buSzPct val="75000"/>
              <a:buChar char="•"/>
              <a:defRPr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790222" indent="-790222" algn="l" defTabSz="457200">
              <a:lnSpc>
                <a:spcPts val="5700"/>
              </a:lnSpc>
              <a:buSzPct val="75000"/>
              <a:buChar char="•"/>
              <a:defRPr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9292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Screen Shot 2020-04-28 at 3.17.11 PM.png" descr="Screen Shot 2020-04-28 at 3.17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90" y="460913"/>
            <a:ext cx="11728820" cy="8831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9292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Screen Shot 2020-04-28 at 3.17.19 PM.png" descr="Screen Shot 2020-04-28 at 3.17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3" y="1853568"/>
            <a:ext cx="10867654" cy="6046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9292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Screen Shot 2020-04-28 at 3.17.28 PM.png" descr="Screen Shot 2020-04-28 at 3.17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7" y="708413"/>
            <a:ext cx="11414106" cy="8336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9292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Screen Shot 2020-04-28 at 3.18.35 PM.png" descr="Screen Shot 2020-04-28 at 3.18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40" y="1671452"/>
            <a:ext cx="11486920" cy="6410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image28.jpg" descr="image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019" y="-1524970"/>
            <a:ext cx="14733458" cy="9812714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Debrief"/>
          <p:cNvSpPr txBox="1"/>
          <p:nvPr/>
        </p:nvSpPr>
        <p:spPr>
          <a:xfrm>
            <a:off x="9106475" y="8415019"/>
            <a:ext cx="6639422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>
              <a:lnSpc>
                <a:spcPct val="80000"/>
              </a:lnSpc>
              <a:defRPr sz="6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Debrief</a:t>
            </a:r>
          </a:p>
        </p:txBody>
      </p:sp>
    </p:spTree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Screen Shot 2018-06-09 at 3.45.49 PM.png" descr="Screen Shot 2018-06-09 at 3.45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3925" y="-1253276"/>
            <a:ext cx="24814075" cy="9847152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Reflect"/>
          <p:cNvSpPr txBox="1"/>
          <p:nvPr/>
        </p:nvSpPr>
        <p:spPr>
          <a:xfrm>
            <a:off x="9353457" y="8581574"/>
            <a:ext cx="7412164" cy="213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defRPr sz="6000" b="1">
                <a:solidFill>
                  <a:srgbClr val="0E2A39"/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lvl1pPr>
          </a:lstStyle>
          <a:p>
            <a:r>
              <a:t>Reflect</a:t>
            </a: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For next time…"/>
          <p:cNvSpPr txBox="1"/>
          <p:nvPr/>
        </p:nvSpPr>
        <p:spPr>
          <a:xfrm>
            <a:off x="1089641" y="405111"/>
            <a:ext cx="9261800" cy="3575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For next time…</a:t>
            </a:r>
            <a:br/>
            <a:endParaRPr/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defRPr sz="3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Have a blank sheet of paper and a Sharpie marker on hand…"/>
          <p:cNvSpPr txBox="1"/>
          <p:nvPr/>
        </p:nvSpPr>
        <p:spPr>
          <a:xfrm>
            <a:off x="6212513" y="165870"/>
            <a:ext cx="5931657" cy="12693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marL="868891" indent="-259291" algn="l" defTabSz="457200">
              <a:buSzPct val="75000"/>
              <a:buChar char="•"/>
              <a:defRPr sz="2400">
                <a:latin typeface="GalaxieCopernicus-Medium"/>
                <a:ea typeface="GalaxieCopernicus-Medium"/>
                <a:cs typeface="GalaxieCopernicus-Medium"/>
                <a:sym typeface="GalaxieCopernicus-Medium"/>
              </a:defRPr>
            </a:pPr>
            <a:r>
              <a:t>Have a blank sheet of paper and a Sharpie marker on hand</a:t>
            </a:r>
          </a:p>
          <a:p>
            <a:pPr marL="609600" algn="l" defTabSz="457200">
              <a:spcBef>
                <a:spcPts val="1300"/>
              </a:spcBef>
              <a:defRPr sz="2400">
                <a:latin typeface="GalaxieCopernicus-Medium"/>
                <a:ea typeface="GalaxieCopernicus-Medium"/>
                <a:cs typeface="GalaxieCopernicus-Medium"/>
                <a:sym typeface="GalaxieCopernicus-Medium"/>
              </a:defRPr>
            </a:pPr>
            <a:endParaRPr/>
          </a:p>
          <a:p>
            <a:pPr marL="876300" lvl="3" indent="-317500" algn="l" defTabSz="457200">
              <a:spcBef>
                <a:spcPts val="1300"/>
              </a:spcBef>
              <a:buClr>
                <a:srgbClr val="000000"/>
              </a:buClr>
              <a:buSzPct val="75000"/>
              <a:buFont typeface="Arial"/>
              <a:buChar char="•"/>
              <a:defRPr sz="2400">
                <a:latin typeface="GalaxieCopernicus-Medium"/>
                <a:ea typeface="GalaxieCopernicus-Medium"/>
                <a:cs typeface="GalaxieCopernicus-Medium"/>
                <a:sym typeface="GalaxieCopernicus-Medium"/>
              </a:defRPr>
            </a:pPr>
            <a:r>
              <a:t>Printer paper and/or colored paper</a:t>
            </a:r>
          </a:p>
          <a:p>
            <a:pPr marL="876300" lvl="3" indent="-317500" algn="l" defTabSz="457200">
              <a:spcBef>
                <a:spcPts val="1300"/>
              </a:spcBef>
              <a:buClr>
                <a:srgbClr val="000000"/>
              </a:buClr>
              <a:buSzPct val="75000"/>
              <a:buFont typeface="Arial"/>
              <a:buChar char="•"/>
              <a:defRPr sz="2400">
                <a:latin typeface="GalaxieCopernicus-Medium"/>
                <a:ea typeface="GalaxieCopernicus-Medium"/>
                <a:cs typeface="GalaxieCopernicus-Medium"/>
                <a:sym typeface="GalaxieCopernicus-Medium"/>
              </a:defRPr>
            </a:pPr>
            <a:r>
              <a:t>Markers</a:t>
            </a:r>
          </a:p>
          <a:p>
            <a:pPr marL="876300" lvl="3" indent="-317500" algn="l" defTabSz="457200">
              <a:spcBef>
                <a:spcPts val="1300"/>
              </a:spcBef>
              <a:buClr>
                <a:srgbClr val="000000"/>
              </a:buClr>
              <a:buSzPct val="75000"/>
              <a:buFont typeface="Arial"/>
              <a:buChar char="•"/>
              <a:defRPr sz="2400">
                <a:latin typeface="GalaxieCopernicus-Medium"/>
                <a:ea typeface="GalaxieCopernicus-Medium"/>
                <a:cs typeface="GalaxieCopernicus-Medium"/>
                <a:sym typeface="GalaxieCopernicus-Medium"/>
              </a:defRPr>
            </a:pPr>
            <a:r>
              <a:t>String and/or rubber bands</a:t>
            </a:r>
          </a:p>
          <a:p>
            <a:pPr marL="876300" lvl="3" indent="-317500" algn="l" defTabSz="457200">
              <a:spcBef>
                <a:spcPts val="1300"/>
              </a:spcBef>
              <a:buClr>
                <a:srgbClr val="000000"/>
              </a:buClr>
              <a:buSzPct val="75000"/>
              <a:buFont typeface="Arial"/>
              <a:buChar char="•"/>
              <a:defRPr sz="2400">
                <a:latin typeface="GalaxieCopernicus-Medium"/>
                <a:ea typeface="GalaxieCopernicus-Medium"/>
                <a:cs typeface="GalaxieCopernicus-Medium"/>
                <a:sym typeface="GalaxieCopernicus-Medium"/>
              </a:defRPr>
            </a:pPr>
            <a:r>
              <a:t>Tape</a:t>
            </a:r>
          </a:p>
          <a:p>
            <a:pPr marL="876300" lvl="3" indent="-317500" algn="l" defTabSz="457200">
              <a:spcBef>
                <a:spcPts val="1300"/>
              </a:spcBef>
              <a:buClr>
                <a:srgbClr val="000000"/>
              </a:buClr>
              <a:buSzPct val="75000"/>
              <a:buFont typeface="Arial"/>
              <a:buChar char="•"/>
              <a:defRPr sz="2400">
                <a:latin typeface="GalaxieCopernicus-Medium"/>
                <a:ea typeface="GalaxieCopernicus-Medium"/>
                <a:cs typeface="GalaxieCopernicus-Medium"/>
                <a:sym typeface="GalaxieCopernicus-Medium"/>
              </a:defRPr>
            </a:pPr>
            <a:r>
              <a:t>Scissors</a:t>
            </a:r>
          </a:p>
          <a:p>
            <a:pPr marL="876300" lvl="3" indent="-317500" algn="l" defTabSz="457200">
              <a:spcBef>
                <a:spcPts val="1300"/>
              </a:spcBef>
              <a:buClr>
                <a:srgbClr val="000000"/>
              </a:buClr>
              <a:buSzPct val="75000"/>
              <a:buFont typeface="Arial"/>
              <a:buChar char="•"/>
              <a:defRPr sz="2400" u="sng">
                <a:latin typeface="GalaxieCopernicus-Medium"/>
                <a:ea typeface="GalaxieCopernicus-Medium"/>
                <a:cs typeface="GalaxieCopernicus-Medium"/>
                <a:sym typeface="GalaxieCopernicus-Medium"/>
              </a:defRPr>
            </a:pPr>
            <a:r>
              <a:rPr>
                <a:hlinkClick r:id="rId2"/>
              </a:rPr>
              <a:t>Tin foil</a:t>
            </a:r>
            <a:endParaRPr u="none"/>
          </a:p>
          <a:p>
            <a:pPr marL="876300" lvl="3" indent="-317500" algn="l" defTabSz="457200">
              <a:spcBef>
                <a:spcPts val="1300"/>
              </a:spcBef>
              <a:buClr>
                <a:srgbClr val="000000"/>
              </a:buClr>
              <a:buSzPct val="75000"/>
              <a:buFont typeface="Arial"/>
              <a:buChar char="•"/>
              <a:defRPr sz="2400" u="sng">
                <a:latin typeface="GalaxieCopernicus-Medium"/>
                <a:ea typeface="GalaxieCopernicus-Medium"/>
                <a:cs typeface="GalaxieCopernicus-Medium"/>
                <a:sym typeface="GalaxieCopernicus-Medium"/>
              </a:defRPr>
            </a:pPr>
            <a:r>
              <a:t>Pipe cleaners</a:t>
            </a:r>
            <a:endParaRPr u="none"/>
          </a:p>
          <a:p>
            <a:pPr marL="876300" lvl="3" indent="-317500" algn="l" defTabSz="457200">
              <a:spcBef>
                <a:spcPts val="1300"/>
              </a:spcBef>
              <a:buClr>
                <a:srgbClr val="000000"/>
              </a:buClr>
              <a:buSzPct val="75000"/>
              <a:buFont typeface="Arial"/>
              <a:buChar char="•"/>
              <a:defRPr sz="2400" u="sng">
                <a:latin typeface="GalaxieCopernicus-Medium"/>
                <a:ea typeface="GalaxieCopernicus-Medium"/>
                <a:cs typeface="GalaxieCopernicus-Medium"/>
                <a:sym typeface="GalaxieCopernicus-Medium"/>
              </a:defRPr>
            </a:pPr>
            <a:r>
              <a:rPr>
                <a:hlinkClick r:id="rId3"/>
              </a:rPr>
              <a:t>Paper clips </a:t>
            </a:r>
            <a:r>
              <a:rPr u="none"/>
              <a:t>and/or </a:t>
            </a:r>
            <a:r>
              <a:rPr>
                <a:hlinkClick r:id="rId4"/>
              </a:rPr>
              <a:t>binder clips</a:t>
            </a:r>
            <a:endParaRPr u="none"/>
          </a:p>
          <a:p>
            <a:pPr marL="876300" lvl="3" indent="-317500" algn="l" defTabSz="457200">
              <a:spcBef>
                <a:spcPts val="1300"/>
              </a:spcBef>
              <a:buClr>
                <a:srgbClr val="000000"/>
              </a:buClr>
              <a:buSzPct val="75000"/>
              <a:buFont typeface="Arial"/>
              <a:buChar char="•"/>
              <a:defRPr sz="2400">
                <a:latin typeface="GalaxieCopernicus-Medium"/>
                <a:ea typeface="GalaxieCopernicus-Medium"/>
                <a:cs typeface="GalaxieCopernicus-Medium"/>
                <a:sym typeface="GalaxieCopernicus-Medium"/>
              </a:defRPr>
            </a:pPr>
            <a:r>
              <a:t>Anything made of cardboard (boxes, toilet paper rolls, etc.)</a:t>
            </a:r>
          </a:p>
          <a:p>
            <a:pPr algn="l" defTabSz="457200">
              <a:spcBef>
                <a:spcPts val="1300"/>
              </a:spcBef>
              <a:defRPr sz="2400">
                <a:latin typeface="GalaxieCopernicus-Medium"/>
                <a:ea typeface="GalaxieCopernicus-Medium"/>
                <a:cs typeface="GalaxieCopernicus-Medium"/>
                <a:sym typeface="GalaxieCopernicus-Medium"/>
              </a:defRPr>
            </a:pPr>
            <a:endParaRPr/>
          </a:p>
          <a:p>
            <a:pPr marL="609600" algn="l" defTabSz="457200">
              <a:spcBef>
                <a:spcPts val="1300"/>
              </a:spcBef>
              <a:defRPr sz="2100">
                <a:latin typeface="GalaxieCopernicus-Medium"/>
                <a:ea typeface="GalaxieCopernicus-Medium"/>
                <a:cs typeface="GalaxieCopernicus-Medium"/>
                <a:sym typeface="GalaxieCopernicus-Medium"/>
              </a:defRPr>
            </a:pPr>
            <a:r>
              <a:rPr sz="2400"/>
              <a:t>·   There is no set amount -- just gather whatever you have around the house.</a:t>
            </a:r>
            <a:r>
              <a:t> </a:t>
            </a:r>
          </a:p>
          <a:p>
            <a:pPr algn="l" defTabSz="457200">
              <a:defRPr sz="3200">
                <a:latin typeface="GalaxieCopernicus-Medium"/>
                <a:ea typeface="GalaxieCopernicus-Medium"/>
                <a:cs typeface="GalaxieCopernicus-Medium"/>
                <a:sym typeface="GalaxieCopernicus-Medium"/>
              </a:defRPr>
            </a:pPr>
            <a:endParaRPr/>
          </a:p>
          <a:p>
            <a:pPr algn="l" defTabSz="457200">
              <a:defRPr sz="1600">
                <a:latin typeface="GalaxieCopernicus-Medium"/>
                <a:ea typeface="GalaxieCopernicus-Medium"/>
                <a:cs typeface="GalaxieCopernicus-Medium"/>
                <a:sym typeface="GalaxieCopernicus-Medium"/>
              </a:defRPr>
            </a:pPr>
            <a:r>
              <a:t> </a:t>
            </a:r>
          </a:p>
          <a:p>
            <a:pPr algn="l">
              <a:defRPr sz="4800">
                <a:latin typeface="GalaxieCopernicus-Medium"/>
                <a:ea typeface="GalaxieCopernicus-Medium"/>
                <a:cs typeface="GalaxieCopernicus-Medium"/>
                <a:sym typeface="GalaxieCopernicus-Medium"/>
              </a:defRPr>
            </a:pPr>
            <a:endParaRPr/>
          </a:p>
          <a:p>
            <a:pPr algn="l">
              <a:defRPr sz="4800">
                <a:latin typeface="GalaxieCopernicus-Medium"/>
                <a:ea typeface="GalaxieCopernicus-Medium"/>
                <a:cs typeface="GalaxieCopernicus-Medium"/>
                <a:sym typeface="GalaxieCopernicus-Medium"/>
              </a:defRPr>
            </a:pPr>
            <a:endParaRPr/>
          </a:p>
          <a:p>
            <a:pPr algn="l">
              <a:defRPr sz="3000">
                <a:latin typeface="GalaxieCopernicus-Medium"/>
                <a:ea typeface="GalaxieCopernicus-Medium"/>
                <a:cs typeface="GalaxieCopernicus-Medium"/>
                <a:sym typeface="GalaxieCopernicus-Medium"/>
              </a:defRPr>
            </a:pPr>
            <a:endParaRPr/>
          </a:p>
        </p:txBody>
      </p:sp>
      <p:pic>
        <p:nvPicPr>
          <p:cNvPr id="523" name="26907260638_b4bf744b65_o.jpg" descr="26907260638_b4bf744b65_o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267" y="-1"/>
            <a:ext cx="65024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Coming soon……"/>
          <p:cNvSpPr txBox="1"/>
          <p:nvPr/>
        </p:nvSpPr>
        <p:spPr>
          <a:xfrm>
            <a:off x="1089641" y="405111"/>
            <a:ext cx="9261800" cy="5772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Coming soon…</a:t>
            </a:r>
          </a:p>
          <a:p>
            <a:pPr algn="l">
              <a:defRPr sz="2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marL="592666" indent="-592666" algn="l">
              <a:buSzPct val="75000"/>
              <a:buChar char="•"/>
              <a:defRPr sz="4000">
                <a:solidFill>
                  <a:srgbClr val="0E2A39"/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Slide deck</a:t>
            </a:r>
          </a:p>
          <a:p>
            <a:pPr marL="592666" indent="-592666" algn="l">
              <a:buSzPct val="75000"/>
              <a:buChar char="•"/>
              <a:defRPr sz="4000">
                <a:solidFill>
                  <a:srgbClr val="0E2A39"/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MURAL links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defRPr sz="3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defRPr sz="3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SMU-Jessica Garmon-95-small.jpg" descr="SMU-Jessica Garmon-95-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76138" y="-2818077"/>
            <a:ext cx="19663290" cy="13110460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Rectangle"/>
          <p:cNvSpPr/>
          <p:nvPr/>
        </p:nvSpPr>
        <p:spPr>
          <a:xfrm>
            <a:off x="-98405" y="-83845"/>
            <a:ext cx="9437594" cy="992129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40622"/>
                </a:srgbClr>
              </a:gs>
            </a:gsLst>
            <a:lin ang="10800000"/>
          </a:gradFill>
          <a:ln w="12700">
            <a:miter lim="400000"/>
          </a:ln>
          <a:effectLst>
            <a:outerShdw blurRad="25400" dist="12700" dir="5400000" rotWithShape="0">
              <a:srgbClr val="000000"/>
            </a:outerShdw>
          </a:effectLst>
        </p:spPr>
        <p:txBody>
          <a:bodyPr lIns="47625" tIns="47625" rIns="47625" bIns="47625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9" name="Thank You!"/>
          <p:cNvSpPr txBox="1"/>
          <p:nvPr/>
        </p:nvSpPr>
        <p:spPr>
          <a:xfrm>
            <a:off x="1333500" y="3617595"/>
            <a:ext cx="12439010" cy="2518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>
            <a:lvl1pPr algn="l">
              <a:lnSpc>
                <a:spcPct val="80000"/>
              </a:lnSpc>
              <a:defRPr sz="80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Thank You!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9795" y="-176883"/>
            <a:ext cx="17079169" cy="10107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117" y="-448196"/>
            <a:ext cx="17507621" cy="10366236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Innovation Process"/>
          <p:cNvSpPr txBox="1"/>
          <p:nvPr/>
        </p:nvSpPr>
        <p:spPr>
          <a:xfrm>
            <a:off x="711250" y="7631647"/>
            <a:ext cx="8837078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>
              <a:lnSpc>
                <a:spcPct val="80000"/>
              </a:lnSpc>
              <a:defRPr sz="62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Innovation Process</a:t>
            </a:r>
          </a:p>
        </p:txBody>
      </p:sp>
      <p:pic>
        <p:nvPicPr>
          <p:cNvPr id="230" name="Image" descr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70" y="373658"/>
            <a:ext cx="5397501" cy="279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211"/>
            <a:ext cx="13004800" cy="7319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articipant Journey_Online .pdf" descr="Participant Journey_Online 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550"/>
            <a:ext cx="13004800" cy="6972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3271"/>
            <a:ext cx="13004801" cy="9209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9795" y="-176883"/>
            <a:ext cx="17079169" cy="10107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117" y="-448196"/>
            <a:ext cx="17507621" cy="10366236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Introduction to Workshop Process"/>
          <p:cNvSpPr txBox="1"/>
          <p:nvPr/>
        </p:nvSpPr>
        <p:spPr>
          <a:xfrm>
            <a:off x="711250" y="7282738"/>
            <a:ext cx="8837078" cy="1973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>
              <a:lnSpc>
                <a:spcPct val="80000"/>
              </a:lnSpc>
              <a:defRPr sz="62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Introduction to Workshop Process</a:t>
            </a:r>
          </a:p>
        </p:txBody>
      </p:sp>
      <p:pic>
        <p:nvPicPr>
          <p:cNvPr id="241" name="Image" descr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70" y="373658"/>
            <a:ext cx="5397501" cy="279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AKF_HCD_Virtual_Training_Calendar.pdf" descr="AKF_HCD_Virtual_Training_Calendar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402" y="1820444"/>
            <a:ext cx="6726200" cy="7529991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44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81" y="-2912"/>
            <a:ext cx="6609907" cy="1436062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Workshop Dates"/>
          <p:cNvSpPr txBox="1"/>
          <p:nvPr/>
        </p:nvSpPr>
        <p:spPr>
          <a:xfrm>
            <a:off x="203745" y="263214"/>
            <a:ext cx="883707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>
              <a:lnSpc>
                <a:spcPct val="80000"/>
              </a:lnSpc>
              <a:defRPr sz="50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Workshop Dates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Webinar 1:  Introduction to Human-Centered Design + MURAL…"/>
          <p:cNvSpPr txBox="1"/>
          <p:nvPr/>
        </p:nvSpPr>
        <p:spPr>
          <a:xfrm>
            <a:off x="492985" y="1683397"/>
            <a:ext cx="6063209" cy="8191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marL="457200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•"/>
              <a:defRPr sz="16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Webinar 1:  Introduction to Human-Centered Design + MURAL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Tuesday, May 19th 7:00 AM CET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Alternative time:  Tuesday, May 19th, 12 PM Brazil time/4 PM Portugal time</a:t>
            </a:r>
            <a:br/>
            <a:endParaRPr/>
          </a:p>
          <a:p>
            <a:pPr marL="457200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•"/>
              <a:defRPr sz="16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Webinar 2:  Morning Routine and Getting to Know Your Team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Wednesday, May 20th 7:00 AM CET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Alternative time:  Wednesday, May 20th, 12 PM Brazil time/4 PM Portugal time</a:t>
            </a:r>
            <a:br/>
            <a:endParaRPr/>
          </a:p>
          <a:p>
            <a:pPr marL="457200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•"/>
              <a:defRPr sz="16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Webinar 3:  Launch Phase 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Tuesday, May 26th 7:00 AM CET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Alternative time:  Tuesday, May 26th, 12 PM Brazil time/4 PM Portugal time</a:t>
            </a:r>
            <a:br/>
            <a:endParaRPr/>
          </a:p>
          <a:p>
            <a:pPr marL="457200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•"/>
              <a:defRPr sz="16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Webinar 4:  Explore Phase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Tuesday, June 2nd 7:00 AM CET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Alternative time:  Tuesday, June 2nd 12 PM Brazil time/4 PM Portugal time</a:t>
            </a:r>
          </a:p>
          <a:p>
            <a:pPr marL="457200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•"/>
              <a:defRPr sz="16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457200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•"/>
              <a:defRPr sz="16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Webinar 5:  Define Phase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Tuesday, June 9th 7:00 AM CET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Alternative time:  Tuesday, June 9th 12 PM Brazil time/4 PM Portugal time</a:t>
            </a:r>
            <a:endParaRPr b="1"/>
          </a:p>
          <a:p>
            <a:pPr algn="l" defTabSz="457200">
              <a:lnSpc>
                <a:spcPts val="3900"/>
              </a:lnSpc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 b="1"/>
          </a:p>
          <a:p>
            <a:pPr marL="457200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•"/>
              <a:defRPr sz="16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Webinar 6:  Generate Phase 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Tuesday, June 16th 7:00 AM CET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Alternative time:  Tuesday, June 16th 12 PM Brazil time/4 PM Portugal time</a:t>
            </a:r>
            <a:br/>
            <a:endParaRPr/>
          </a:p>
        </p:txBody>
      </p:sp>
      <p:sp>
        <p:nvSpPr>
          <p:cNvPr id="248" name="Webinar 7:  Make Phase…"/>
          <p:cNvSpPr txBox="1"/>
          <p:nvPr/>
        </p:nvSpPr>
        <p:spPr>
          <a:xfrm>
            <a:off x="6947722" y="222245"/>
            <a:ext cx="5781145" cy="8445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marL="457200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•"/>
              <a:defRPr sz="16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Webinar 7:  Make Phase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Tuesday, June 23rd 7:00 AM CET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Alternative time:  Tuesday, June 23rd 12 PM Brazil time/4 PM Portugal time</a:t>
            </a:r>
          </a:p>
          <a:p>
            <a:pPr marL="457200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•"/>
              <a:defRPr sz="16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457200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•"/>
              <a:defRPr sz="16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Webinar 8:  Test Phase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Tuesday, June 30th 7:00 AM CET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Alternative time:  Tuesday, June 30th 12 PM Brazil time/4 PM Portugal time</a:t>
            </a:r>
            <a:br/>
            <a:endParaRPr/>
          </a:p>
          <a:p>
            <a:pPr marL="457200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•"/>
              <a:defRPr sz="16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Webinar 9:  Iterate Phase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Tuesday, July 7th 7:00 AM CET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Alternative time:  Tuesday, July 7th 12 PM Brazil time/4 PM Portugal time</a:t>
            </a:r>
          </a:p>
          <a:p>
            <a:pPr algn="l" defTabSz="457200">
              <a:lnSpc>
                <a:spcPts val="3900"/>
              </a:lnSpc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 b="1"/>
          </a:p>
          <a:p>
            <a:pPr marL="457200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•"/>
              <a:defRPr sz="16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Webinar 10:  Test Another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Tuesday, July 14th 7:00 AM CET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Alternative time:  Tuesday, July 14th 12 PM Brazil time/4 PM Portugal time</a:t>
            </a:r>
            <a:br/>
            <a:endParaRPr/>
          </a:p>
          <a:p>
            <a:pPr marL="457200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•"/>
              <a:defRPr sz="16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Webinar 11:  Implement Phases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Tuesday, July 21st 7:00 AM CET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Alternative time:  Tuesday, July 21st 12 PM Brazil time/4 PM Portugal time</a:t>
            </a:r>
            <a:br>
              <a:rPr b="1"/>
            </a:br>
            <a:endParaRPr b="1"/>
          </a:p>
          <a:p>
            <a:pPr marL="457200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•"/>
              <a:defRPr sz="16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Webinar 12:  Tell Phase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Tuesday, July 28th 7:00 AM CET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Alternative time:  Tuesday, July 28th 12 PM Brazil time/4 PM Portugal time</a:t>
            </a:r>
          </a:p>
          <a:p>
            <a:pPr algn="l" defTabSz="457200">
              <a:lnSpc>
                <a:spcPts val="3900"/>
              </a:lnSpc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 b="1"/>
          </a:p>
          <a:p>
            <a:pPr marL="457200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•"/>
              <a:defRPr sz="16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Webinar 13:  Wrap Up Event</a:t>
            </a:r>
          </a:p>
          <a:p>
            <a:pPr marL="914400" lvl="1" indent="-317500" algn="l" defTabSz="457200">
              <a:lnSpc>
                <a:spcPts val="3900"/>
              </a:lnSpc>
              <a:buClr>
                <a:srgbClr val="000000"/>
              </a:buClr>
              <a:buSzPct val="75000"/>
              <a:buFont typeface="Arial"/>
              <a:buChar char="◦"/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Tuesday, August 4th 3:00 PM CET</a:t>
            </a:r>
            <a:br>
              <a:rPr b="1"/>
            </a:br>
            <a:endParaRPr b="1"/>
          </a:p>
        </p:txBody>
      </p:sp>
      <p:pic>
        <p:nvPicPr>
          <p:cNvPr id="249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81" y="-2912"/>
            <a:ext cx="6609907" cy="1436062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Workshop Dates"/>
          <p:cNvSpPr txBox="1"/>
          <p:nvPr/>
        </p:nvSpPr>
        <p:spPr>
          <a:xfrm>
            <a:off x="203745" y="263214"/>
            <a:ext cx="618516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>
              <a:lnSpc>
                <a:spcPct val="80000"/>
              </a:lnSpc>
              <a:defRPr sz="50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Workshop Dates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tay open-minded and take a posture of learning — especially when it comes to technology!…"/>
          <p:cNvSpPr txBox="1"/>
          <p:nvPr/>
        </p:nvSpPr>
        <p:spPr>
          <a:xfrm>
            <a:off x="1004641" y="1675908"/>
            <a:ext cx="10995518" cy="7334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marL="370416" indent="-370416" algn="l" defTabSz="457200">
              <a:lnSpc>
                <a:spcPts val="5000"/>
              </a:lnSpc>
              <a:buSzPct val="75000"/>
              <a:buChar char="•"/>
              <a:defRPr sz="30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Stay open-minded and take a posture of learning — especially when it comes to technology!</a:t>
            </a:r>
          </a:p>
          <a:p>
            <a:pPr algn="l" defTabSz="457200">
              <a:lnSpc>
                <a:spcPts val="5000"/>
              </a:lnSpc>
              <a:defRPr sz="30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endParaRPr/>
          </a:p>
          <a:p>
            <a:pPr marL="370416" indent="-370416" algn="l" defTabSz="457200">
              <a:lnSpc>
                <a:spcPts val="5000"/>
              </a:lnSpc>
              <a:buSzPct val="75000"/>
              <a:buChar char="•"/>
              <a:defRPr sz="30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Step up </a:t>
            </a:r>
            <a:r>
              <a:rPr i="1"/>
              <a:t>and</a:t>
            </a:r>
            <a:r>
              <a:t> step back in order to be a great teammate</a:t>
            </a:r>
          </a:p>
          <a:p>
            <a:pPr algn="l" defTabSz="457200">
              <a:lnSpc>
                <a:spcPts val="5000"/>
              </a:lnSpc>
              <a:defRPr sz="30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endParaRPr/>
          </a:p>
          <a:p>
            <a:pPr marL="370416" indent="-370416" algn="l" defTabSz="457200">
              <a:lnSpc>
                <a:spcPts val="5000"/>
              </a:lnSpc>
              <a:buSzPct val="75000"/>
              <a:buChar char="•"/>
              <a:defRPr sz="30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Participate fully in every activity. We believe you learn best by doing!</a:t>
            </a:r>
          </a:p>
          <a:p>
            <a:pPr algn="l" defTabSz="457200">
              <a:lnSpc>
                <a:spcPts val="5000"/>
              </a:lnSpc>
              <a:defRPr sz="30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endParaRPr/>
          </a:p>
          <a:p>
            <a:pPr marL="370416" indent="-370416" algn="l" defTabSz="457200">
              <a:lnSpc>
                <a:spcPts val="5000"/>
              </a:lnSpc>
              <a:buSzPct val="75000"/>
              <a:buChar char="•"/>
              <a:defRPr sz="30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Please keep your focus on our time together — try not to multitask!</a:t>
            </a:r>
          </a:p>
          <a:p>
            <a:pPr algn="l" defTabSz="457200">
              <a:lnSpc>
                <a:spcPts val="5000"/>
              </a:lnSpc>
              <a:defRPr sz="30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endParaRPr/>
          </a:p>
          <a:p>
            <a:pPr marL="370416" indent="-370416" algn="l" defTabSz="457200">
              <a:lnSpc>
                <a:spcPts val="5000"/>
              </a:lnSpc>
              <a:buSzPct val="75000"/>
              <a:buChar char="•"/>
              <a:defRPr sz="30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Aim for understanding. This is a safe place to ask questions</a:t>
            </a:r>
          </a:p>
        </p:txBody>
      </p:sp>
      <p:pic>
        <p:nvPicPr>
          <p:cNvPr id="253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81" y="-2912"/>
            <a:ext cx="6609907" cy="1436062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Workshop Norms"/>
          <p:cNvSpPr txBox="1"/>
          <p:nvPr/>
        </p:nvSpPr>
        <p:spPr>
          <a:xfrm>
            <a:off x="203745" y="263214"/>
            <a:ext cx="883707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>
              <a:lnSpc>
                <a:spcPct val="80000"/>
              </a:lnSpc>
              <a:defRPr sz="50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Workshop Norms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81" y="-2912"/>
            <a:ext cx="6587584" cy="143121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Just so you know…"/>
          <p:cNvSpPr txBox="1"/>
          <p:nvPr/>
        </p:nvSpPr>
        <p:spPr>
          <a:xfrm>
            <a:off x="441638" y="292468"/>
            <a:ext cx="883707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Just so you know…</a:t>
            </a:r>
          </a:p>
        </p:txBody>
      </p:sp>
      <p:sp>
        <p:nvSpPr>
          <p:cNvPr id="258" name="We will share with you……"/>
          <p:cNvSpPr txBox="1"/>
          <p:nvPr/>
        </p:nvSpPr>
        <p:spPr>
          <a:xfrm>
            <a:off x="1004641" y="2389586"/>
            <a:ext cx="10995518" cy="6115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 defTabSz="457200">
              <a:lnSpc>
                <a:spcPts val="7100"/>
              </a:lnSpc>
              <a:defRPr sz="48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We will share with you…</a:t>
            </a:r>
          </a:p>
          <a:p>
            <a:pPr algn="l" defTabSz="457200">
              <a:lnSpc>
                <a:spcPts val="3800"/>
              </a:lnSpc>
              <a:defRPr sz="20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endParaRPr/>
          </a:p>
          <a:p>
            <a:pPr marL="814916" lvl="1" indent="-370416" algn="l" defTabSz="457200">
              <a:lnSpc>
                <a:spcPts val="7100"/>
              </a:lnSpc>
              <a:buSzPct val="75000"/>
              <a:buChar char="•"/>
              <a:defRPr sz="48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Slide decks and resources</a:t>
            </a:r>
          </a:p>
          <a:p>
            <a:pPr algn="l" defTabSz="457200">
              <a:lnSpc>
                <a:spcPts val="7100"/>
              </a:lnSpc>
              <a:defRPr sz="48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endParaRPr/>
          </a:p>
          <a:p>
            <a:pPr marL="814916" lvl="1" indent="-370416" algn="l" defTabSz="457200">
              <a:lnSpc>
                <a:spcPts val="7100"/>
              </a:lnSpc>
              <a:buSzPct val="75000"/>
              <a:buChar char="•"/>
              <a:defRPr sz="48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Digital copies of the Educator Toolkit and Facilitators Guides</a:t>
            </a:r>
          </a:p>
          <a:p>
            <a:pPr algn="l" defTabSz="457200">
              <a:lnSpc>
                <a:spcPts val="7100"/>
              </a:lnSpc>
              <a:defRPr sz="48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endParaRPr/>
          </a:p>
          <a:p>
            <a:pPr marL="814916" lvl="1" indent="-370416" algn="l" defTabSz="457200">
              <a:lnSpc>
                <a:spcPts val="7100"/>
              </a:lnSpc>
              <a:buSzPct val="75000"/>
              <a:buChar char="•"/>
              <a:defRPr sz="48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All digital tools and frameworks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79" y="0"/>
            <a:ext cx="17339735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Design Thinking for Global Education:…"/>
          <p:cNvSpPr txBox="1"/>
          <p:nvPr/>
        </p:nvSpPr>
        <p:spPr>
          <a:xfrm>
            <a:off x="7553064" y="4364587"/>
            <a:ext cx="6639421" cy="166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80000"/>
              </a:lnSpc>
              <a:defRPr sz="37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Design Thinking for Global Education: </a:t>
            </a:r>
          </a:p>
          <a:p>
            <a:pPr algn="l">
              <a:lnSpc>
                <a:spcPct val="80000"/>
              </a:lnSpc>
              <a:defRPr sz="37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At Home Edition</a:t>
            </a:r>
          </a:p>
        </p:txBody>
      </p:sp>
      <p:sp>
        <p:nvSpPr>
          <p:cNvPr id="197" name="Presented by…"/>
          <p:cNvSpPr txBox="1"/>
          <p:nvPr/>
        </p:nvSpPr>
        <p:spPr>
          <a:xfrm>
            <a:off x="7510367" y="8628057"/>
            <a:ext cx="5300777" cy="895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/>
          <a:p>
            <a:pPr algn="l">
              <a:defRPr sz="2800" b="1">
                <a:solidFill>
                  <a:srgbClr val="FFFFFF"/>
                </a:solidFill>
                <a:latin typeface="Larsseit"/>
                <a:ea typeface="Larsseit"/>
                <a:cs typeface="Larsseit"/>
                <a:sym typeface="Larsseit"/>
              </a:defRPr>
            </a:pPr>
            <a:r>
              <a:rPr b="0"/>
              <a:t>Presented by</a:t>
            </a:r>
            <a:r>
              <a:rPr>
                <a:solidFill>
                  <a:srgbClr val="81DEEA"/>
                </a:solidFill>
              </a:rPr>
              <a:t> </a:t>
            </a:r>
          </a:p>
          <a:p>
            <a:pPr algn="l">
              <a:defRPr sz="2800" b="1">
                <a:solidFill>
                  <a:srgbClr val="FFFFFF"/>
                </a:solidFill>
                <a:latin typeface="Larsseit"/>
                <a:ea typeface="Larsseit"/>
                <a:cs typeface="Larsseit"/>
                <a:sym typeface="Larsseit"/>
              </a:defRPr>
            </a:pPr>
            <a:r>
              <a:rPr>
                <a:solidFill>
                  <a:srgbClr val="81DEEA"/>
                </a:solidFill>
              </a:rPr>
              <a:t>Katie Krummeck &amp; Gray Garmon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@agakhanfoundation…"/>
          <p:cNvSpPr txBox="1"/>
          <p:nvPr/>
        </p:nvSpPr>
        <p:spPr>
          <a:xfrm>
            <a:off x="1147377" y="2072395"/>
            <a:ext cx="10995518" cy="682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marL="370416" indent="-370416" algn="l" defTabSz="457200">
              <a:lnSpc>
                <a:spcPts val="7400"/>
              </a:lnSpc>
              <a:buSzPct val="75000"/>
              <a:buChar char="•"/>
              <a:defRPr sz="50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@agakhanfoundation</a:t>
            </a:r>
          </a:p>
          <a:p>
            <a:pPr algn="l" defTabSz="457200">
              <a:lnSpc>
                <a:spcPts val="7400"/>
              </a:lnSpc>
              <a:defRPr sz="50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endParaRPr/>
          </a:p>
          <a:p>
            <a:pPr marL="370416" indent="-370416" algn="l" defTabSz="457200">
              <a:lnSpc>
                <a:spcPts val="7400"/>
              </a:lnSpc>
              <a:buSzPct val="75000"/>
              <a:buChar char="•"/>
              <a:defRPr sz="50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@akdn</a:t>
            </a:r>
          </a:p>
          <a:p>
            <a:pPr algn="l" defTabSz="457200">
              <a:lnSpc>
                <a:spcPts val="7400"/>
              </a:lnSpc>
              <a:defRPr sz="50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endParaRPr/>
          </a:p>
          <a:p>
            <a:pPr marL="370416" indent="-370416" algn="l" defTabSz="457200">
              <a:lnSpc>
                <a:spcPts val="7400"/>
              </a:lnSpc>
              <a:buSzPct val="75000"/>
              <a:buChar char="•"/>
              <a:defRPr sz="50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@akf_global</a:t>
            </a:r>
          </a:p>
          <a:p>
            <a:pPr algn="l" defTabSz="457200">
              <a:lnSpc>
                <a:spcPts val="7400"/>
              </a:lnSpc>
              <a:defRPr sz="50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endParaRPr/>
          </a:p>
          <a:p>
            <a:pPr marL="370416" indent="-370416" algn="l" defTabSz="457200">
              <a:lnSpc>
                <a:spcPts val="7400"/>
              </a:lnSpc>
              <a:buSzPct val="75000"/>
              <a:buChar char="•"/>
              <a:defRPr sz="50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#Schools2030</a:t>
            </a:r>
          </a:p>
        </p:txBody>
      </p:sp>
      <p:pic>
        <p:nvPicPr>
          <p:cNvPr id="261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81" y="-2912"/>
            <a:ext cx="6587584" cy="1431212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ocial Media"/>
          <p:cNvSpPr txBox="1"/>
          <p:nvPr/>
        </p:nvSpPr>
        <p:spPr>
          <a:xfrm>
            <a:off x="441638" y="292468"/>
            <a:ext cx="883707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Social Media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Are we missing anything you need to make this a successful learning environment?"/>
          <p:cNvSpPr txBox="1"/>
          <p:nvPr/>
        </p:nvSpPr>
        <p:spPr>
          <a:xfrm>
            <a:off x="1004641" y="2564164"/>
            <a:ext cx="4850762" cy="3549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 defTabSz="457200">
              <a:lnSpc>
                <a:spcPts val="5700"/>
              </a:lnSpc>
              <a:defRPr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Are we missing anything you need to make this a successful learning environment?</a:t>
            </a:r>
            <a:endParaRPr sz="1200"/>
          </a:p>
          <a:p>
            <a:pPr algn="l" defTabSz="457200">
              <a:lnSpc>
                <a:spcPts val="5700"/>
              </a:lnSpc>
              <a:defRPr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endParaRPr sz="1200"/>
          </a:p>
        </p:txBody>
      </p:sp>
      <p:pic>
        <p:nvPicPr>
          <p:cNvPr id="265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903" y="0"/>
            <a:ext cx="6508249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9795" y="-176883"/>
            <a:ext cx="17079169" cy="10107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993" y="-365524"/>
            <a:ext cx="17698524" cy="10484648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Introduction to Human-Centered Design"/>
          <p:cNvSpPr txBox="1"/>
          <p:nvPr/>
        </p:nvSpPr>
        <p:spPr>
          <a:xfrm>
            <a:off x="711250" y="6648357"/>
            <a:ext cx="8837078" cy="2816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>
              <a:lnSpc>
                <a:spcPct val="80000"/>
              </a:lnSpc>
              <a:defRPr sz="62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Introduction to Human-Centered Design</a:t>
            </a:r>
          </a:p>
        </p:txBody>
      </p:sp>
      <p:pic>
        <p:nvPicPr>
          <p:cNvPr id="270" name="Image" descr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70" y="373658"/>
            <a:ext cx="5397501" cy="279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&quot;Coming out of the worst economic downturn in our professional lifetimes -- and facing a new normal that is distinctly different -- …CEOs identify creativity as the number one leadership competency of the successful enterprise of the future.”"/>
          <p:cNvSpPr txBox="1"/>
          <p:nvPr/>
        </p:nvSpPr>
        <p:spPr>
          <a:xfrm>
            <a:off x="741487" y="1731433"/>
            <a:ext cx="10905506" cy="419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400">
                <a:solidFill>
                  <a:srgbClr val="53585F"/>
                </a:solidFill>
                <a:latin typeface="GalaxieCopernicus-Medium"/>
                <a:ea typeface="GalaxieCopernicus-Medium"/>
                <a:cs typeface="GalaxieCopernicus-Medium"/>
                <a:sym typeface="GalaxieCopernicus-Medium"/>
              </a:defRPr>
            </a:lvl1pPr>
          </a:lstStyle>
          <a:p>
            <a:r>
              <a:t>"Coming out of the worst economic downturn in our professional lifetimes -- and facing a new normal that is distinctly different -- …CEOs identify creativity as the number one leadership competency of the successful enterprise of the future.”</a:t>
            </a:r>
          </a:p>
        </p:txBody>
      </p:sp>
      <p:sp>
        <p:nvSpPr>
          <p:cNvPr id="273" name="Frank Kern, IBM…"/>
          <p:cNvSpPr txBox="1"/>
          <p:nvPr/>
        </p:nvSpPr>
        <p:spPr>
          <a:xfrm>
            <a:off x="7753347" y="6879797"/>
            <a:ext cx="4737457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rgbClr val="0E2A39"/>
                </a:solidFill>
                <a:latin typeface="GalaxieCopernicus-Semibold"/>
                <a:ea typeface="GalaxieCopernicus-Semibold"/>
                <a:cs typeface="GalaxieCopernicus-Semibold"/>
                <a:sym typeface="GalaxieCopernicus-Semibold"/>
              </a:defRPr>
            </a:pPr>
            <a:r>
              <a:t>Frank Kern, IBM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rgbClr val="0E2A39"/>
                </a:solidFill>
                <a:latin typeface="GalaxieCopernicus-Semibold"/>
                <a:ea typeface="GalaxieCopernicus-Semibold"/>
                <a:cs typeface="GalaxieCopernicus-Semibold"/>
                <a:sym typeface="GalaxieCopernicus-Semibold"/>
              </a:defRPr>
            </a:pPr>
            <a:r>
              <a:t>2010 Global CEO Survey 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reativity…"/>
          <p:cNvSpPr txBox="1"/>
          <p:nvPr/>
        </p:nvSpPr>
        <p:spPr>
          <a:xfrm>
            <a:off x="1152525" y="1313608"/>
            <a:ext cx="9261800" cy="7639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creativity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innovation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out-of-the-box ideas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flexible thinking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reimagination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reinvention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disruption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…</a:t>
            </a:r>
          </a:p>
          <a:p>
            <a:pPr algn="l">
              <a:defRPr sz="3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Everybody’s talking about innovation.…"/>
          <p:cNvSpPr txBox="1"/>
          <p:nvPr/>
        </p:nvSpPr>
        <p:spPr>
          <a:xfrm>
            <a:off x="1152525" y="1584542"/>
            <a:ext cx="9261800" cy="520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Everybody’s talking about innovation.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But how do we get there?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defRPr sz="3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and…"/>
          <p:cNvSpPr txBox="1"/>
          <p:nvPr/>
        </p:nvSpPr>
        <p:spPr>
          <a:xfrm>
            <a:off x="1152525" y="1584542"/>
            <a:ext cx="9261800" cy="27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and…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defRPr sz="3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K12 education needs to shift to meet the needs of the 21st century.…"/>
          <p:cNvSpPr txBox="1"/>
          <p:nvPr/>
        </p:nvSpPr>
        <p:spPr>
          <a:xfrm>
            <a:off x="1152525" y="1584542"/>
            <a:ext cx="9261800" cy="601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K12 education needs to shift to meet the needs of the 21st century.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But how are we supposed to know how to </a:t>
            </a:r>
            <a:r>
              <a:rPr b="1" i="1">
                <a:latin typeface="GalaxieCopernicus-Book"/>
                <a:ea typeface="GalaxieCopernicus-Book"/>
                <a:cs typeface="GalaxieCopernicus-Book"/>
                <a:sym typeface="GalaxieCopernicus-Book"/>
              </a:rPr>
              <a:t>do </a:t>
            </a:r>
            <a:r>
              <a:t>that?</a:t>
            </a:r>
          </a:p>
          <a:p>
            <a:pPr algn="l">
              <a:defRPr sz="3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Design."/>
          <p:cNvSpPr txBox="1"/>
          <p:nvPr/>
        </p:nvSpPr>
        <p:spPr>
          <a:xfrm>
            <a:off x="1152525" y="1584542"/>
            <a:ext cx="9261800" cy="2139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6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Design.</a:t>
            </a:r>
          </a:p>
          <a:p>
            <a:pPr algn="l">
              <a:defRPr sz="3000">
                <a:solidFill>
                  <a:srgbClr val="CC3A2B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Design is ___________________________."/>
          <p:cNvSpPr txBox="1"/>
          <p:nvPr/>
        </p:nvSpPr>
        <p:spPr>
          <a:xfrm>
            <a:off x="1152525" y="1584542"/>
            <a:ext cx="10431192" cy="2139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6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Design is ___________________________.</a:t>
            </a:r>
          </a:p>
          <a:p>
            <a:pPr algn="l">
              <a:defRPr sz="3000">
                <a:solidFill>
                  <a:srgbClr val="CC3A2B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creen Shot 2016-05-31 at 8.26.32 PM.png" descr="Screen Shot 2016-05-31 at 8.26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15" y="-311812"/>
            <a:ext cx="14080261" cy="10756748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oday"/>
          <p:cNvSpPr txBox="1"/>
          <p:nvPr/>
        </p:nvSpPr>
        <p:spPr>
          <a:xfrm>
            <a:off x="792208" y="3047153"/>
            <a:ext cx="6639422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>
              <a:lnSpc>
                <a:spcPct val="80000"/>
              </a:lnSpc>
              <a:defRPr sz="64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Today</a:t>
            </a:r>
          </a:p>
        </p:txBody>
      </p:sp>
      <p:sp>
        <p:nvSpPr>
          <p:cNvPr id="201" name="1  Welcome…"/>
          <p:cNvSpPr txBox="1"/>
          <p:nvPr/>
        </p:nvSpPr>
        <p:spPr>
          <a:xfrm>
            <a:off x="5104440" y="2959195"/>
            <a:ext cx="7449338" cy="4972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000"/>
              </a:spcBef>
              <a:defRPr sz="3000" b="1">
                <a:solidFill>
                  <a:srgbClr val="FFFFFF"/>
                </a:solidFill>
                <a:latin typeface="Larsseit"/>
                <a:ea typeface="Larsseit"/>
                <a:cs typeface="Larsseit"/>
                <a:sym typeface="Larsseit"/>
              </a:defRPr>
            </a:pPr>
            <a:r>
              <a:rPr>
                <a:solidFill>
                  <a:srgbClr val="CDDC2B"/>
                </a:solidFill>
              </a:rPr>
              <a:t>1</a:t>
            </a:r>
            <a:r>
              <a:t>  Welcome</a:t>
            </a:r>
          </a:p>
          <a:p>
            <a:pPr algn="l">
              <a:spcBef>
                <a:spcPts val="2000"/>
              </a:spcBef>
              <a:defRPr sz="3000" b="1">
                <a:solidFill>
                  <a:srgbClr val="FFFFFF"/>
                </a:solidFill>
                <a:latin typeface="Larsseit"/>
                <a:ea typeface="Larsseit"/>
                <a:cs typeface="Larsseit"/>
                <a:sym typeface="Larsseit"/>
              </a:defRPr>
            </a:pPr>
            <a:r>
              <a:rPr>
                <a:solidFill>
                  <a:srgbClr val="CDDC2B"/>
                </a:solidFill>
              </a:rPr>
              <a:t>2</a:t>
            </a:r>
            <a:r>
              <a:t>  Introduction to Human-Centered Design</a:t>
            </a:r>
          </a:p>
          <a:p>
            <a:pPr algn="l">
              <a:spcBef>
                <a:spcPts val="2000"/>
              </a:spcBef>
              <a:defRPr sz="3000" b="1">
                <a:solidFill>
                  <a:srgbClr val="FFFFFF"/>
                </a:solidFill>
                <a:latin typeface="Larsseit"/>
                <a:ea typeface="Larsseit"/>
                <a:cs typeface="Larsseit"/>
                <a:sym typeface="Larsseit"/>
              </a:defRPr>
            </a:pPr>
            <a:r>
              <a:rPr>
                <a:solidFill>
                  <a:srgbClr val="CDDC2B"/>
                </a:solidFill>
              </a:rPr>
              <a:t>3 </a:t>
            </a:r>
            <a:r>
              <a:t> Introduction to Collaboration Tools</a:t>
            </a:r>
          </a:p>
          <a:p>
            <a:pPr algn="l">
              <a:spcBef>
                <a:spcPts val="2000"/>
              </a:spcBef>
              <a:defRPr sz="3000" b="1">
                <a:solidFill>
                  <a:srgbClr val="FFFFFF"/>
                </a:solidFill>
                <a:latin typeface="Larsseit"/>
                <a:ea typeface="Larsseit"/>
                <a:cs typeface="Larsseit"/>
                <a:sym typeface="Larsseit"/>
              </a:defRPr>
            </a:pPr>
            <a:r>
              <a:rPr>
                <a:solidFill>
                  <a:srgbClr val="CDDC2B"/>
                </a:solidFill>
              </a:rPr>
              <a:t>4 </a:t>
            </a:r>
            <a:r>
              <a:t> Debrief</a:t>
            </a:r>
          </a:p>
          <a:p>
            <a:pPr algn="l">
              <a:spcBef>
                <a:spcPts val="2000"/>
              </a:spcBef>
              <a:defRPr sz="3000" b="1">
                <a:solidFill>
                  <a:srgbClr val="FFFFFF"/>
                </a:solidFill>
                <a:latin typeface="Larsseit"/>
                <a:ea typeface="Larsseit"/>
                <a:cs typeface="Larsseit"/>
                <a:sym typeface="Larsseit"/>
              </a:defRPr>
            </a:pPr>
            <a:endParaRPr/>
          </a:p>
          <a:p>
            <a:pPr algn="l">
              <a:spcBef>
                <a:spcPts val="2000"/>
              </a:spcBef>
              <a:defRPr sz="3000" b="1">
                <a:solidFill>
                  <a:srgbClr val="FFFFFF"/>
                </a:solidFill>
                <a:latin typeface="Larsseit"/>
                <a:ea typeface="Larsseit"/>
                <a:cs typeface="Larsseit"/>
                <a:sym typeface="Larsseit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Design is"/>
          <p:cNvSpPr txBox="1"/>
          <p:nvPr/>
        </p:nvSpPr>
        <p:spPr>
          <a:xfrm>
            <a:off x="1152525" y="1584542"/>
            <a:ext cx="9261800" cy="1797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>
            <a:lvl1pPr algn="l">
              <a:defRPr sz="5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Design is</a:t>
            </a:r>
          </a:p>
        </p:txBody>
      </p:sp>
      <p:sp>
        <p:nvSpPr>
          <p:cNvPr id="288" name="a process for making things right."/>
          <p:cNvSpPr txBox="1"/>
          <p:nvPr/>
        </p:nvSpPr>
        <p:spPr>
          <a:xfrm>
            <a:off x="4378325" y="1584542"/>
            <a:ext cx="7255861" cy="264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>
            <a:lvl1pPr algn="l">
              <a:defRPr sz="5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a process for making things right.</a:t>
            </a:r>
          </a:p>
        </p:txBody>
      </p:sp>
      <p:sp>
        <p:nvSpPr>
          <p:cNvPr id="289" name="Ralph Caplan"/>
          <p:cNvSpPr txBox="1"/>
          <p:nvPr/>
        </p:nvSpPr>
        <p:spPr>
          <a:xfrm>
            <a:off x="7877048" y="3845983"/>
            <a:ext cx="3803905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797979"/>
                </a:solidFill>
                <a:latin typeface="GalaxieCopernicus-Semibold"/>
                <a:ea typeface="GalaxieCopernicus-Semibold"/>
                <a:cs typeface="GalaxieCopernicus-Semibold"/>
                <a:sym typeface="GalaxieCopernicus-Semibold"/>
              </a:defRPr>
            </a:lvl1pPr>
          </a:lstStyle>
          <a:p>
            <a:r>
              <a:t>Ralph Caplan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Design is"/>
          <p:cNvSpPr txBox="1"/>
          <p:nvPr/>
        </p:nvSpPr>
        <p:spPr>
          <a:xfrm>
            <a:off x="1152525" y="1584542"/>
            <a:ext cx="9261800" cy="1797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>
            <a:lvl1pPr algn="l">
              <a:defRPr sz="5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Design is</a:t>
            </a:r>
          </a:p>
        </p:txBody>
      </p:sp>
      <p:sp>
        <p:nvSpPr>
          <p:cNvPr id="292" name="Michael DiTullo"/>
          <p:cNvSpPr txBox="1"/>
          <p:nvPr/>
        </p:nvSpPr>
        <p:spPr>
          <a:xfrm>
            <a:off x="7755297" y="4099983"/>
            <a:ext cx="4487673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797979"/>
                </a:solidFill>
                <a:latin typeface="GalaxieCopernicus-Semibold"/>
                <a:ea typeface="GalaxieCopernicus-Semibold"/>
                <a:cs typeface="GalaxieCopernicus-Semibold"/>
                <a:sym typeface="GalaxieCopernicus-Semibold"/>
              </a:defRPr>
            </a:lvl1pPr>
          </a:lstStyle>
          <a:p>
            <a:r>
              <a:t>Michael DiTullo</a:t>
            </a:r>
          </a:p>
        </p:txBody>
      </p:sp>
      <p:sp>
        <p:nvSpPr>
          <p:cNvPr id="293" name="a positive response to dissatisfaction."/>
          <p:cNvSpPr txBox="1"/>
          <p:nvPr/>
        </p:nvSpPr>
        <p:spPr>
          <a:xfrm>
            <a:off x="4352925" y="1584542"/>
            <a:ext cx="6783117" cy="264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>
            <a:lvl1pPr algn="l">
              <a:defRPr sz="5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a positive response to dissatisfaction.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Design is"/>
          <p:cNvSpPr txBox="1"/>
          <p:nvPr/>
        </p:nvSpPr>
        <p:spPr>
          <a:xfrm>
            <a:off x="1152525" y="1584542"/>
            <a:ext cx="9261800" cy="1797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>
            <a:lvl1pPr algn="l">
              <a:defRPr sz="5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Design is</a:t>
            </a:r>
          </a:p>
        </p:txBody>
      </p:sp>
      <p:sp>
        <p:nvSpPr>
          <p:cNvPr id="296" name="a series of decisions which leads to an (improved) experience."/>
          <p:cNvSpPr txBox="1"/>
          <p:nvPr/>
        </p:nvSpPr>
        <p:spPr>
          <a:xfrm>
            <a:off x="4352925" y="1584542"/>
            <a:ext cx="7793038" cy="4349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>
            <a:lvl1pPr algn="l">
              <a:defRPr sz="5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a series of decisions which leads to an (improved) experience.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12" y="402205"/>
            <a:ext cx="5505799" cy="4603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age" descr="Imag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54447" y="392272"/>
            <a:ext cx="5505090" cy="4623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age" descr="Imag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458" y="4701299"/>
            <a:ext cx="5457177" cy="4603334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“15 Hilariously Bad Designs for Everyday Objects”…"/>
          <p:cNvSpPr txBox="1"/>
          <p:nvPr/>
        </p:nvSpPr>
        <p:spPr>
          <a:xfrm>
            <a:off x="10106424" y="8924293"/>
            <a:ext cx="2819782" cy="1608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000">
                <a:solidFill>
                  <a:srgbClr val="42464D"/>
                </a:solidFill>
                <a:latin typeface="Larsseit"/>
                <a:ea typeface="Larsseit"/>
                <a:cs typeface="Larsseit"/>
                <a:sym typeface="Larsseit"/>
              </a:defRPr>
            </a:pPr>
            <a:r>
              <a:t>“15 Hilariously Bad Designs for Everyday Objects”</a:t>
            </a:r>
            <a:endParaRPr>
              <a:solidFill>
                <a:srgbClr val="000000"/>
              </a:solidFill>
            </a:endParaRPr>
          </a:p>
          <a:p>
            <a:pPr algn="l" defTabSz="457200">
              <a:defRPr sz="1000">
                <a:solidFill>
                  <a:srgbClr val="42464D"/>
                </a:solidFill>
                <a:latin typeface="Larsseit"/>
                <a:ea typeface="Larsseit"/>
                <a:cs typeface="Larsseit"/>
                <a:sym typeface="Larsseit"/>
              </a:defRPr>
            </a:pPr>
            <a:r>
              <a:t>by Kyle Vanhemert</a:t>
            </a:r>
            <a:endParaRPr>
              <a:solidFill>
                <a:srgbClr val="000000"/>
              </a:solidFill>
            </a:endParaRPr>
          </a:p>
          <a:p>
            <a:pPr algn="l" defTabSz="457200">
              <a:defRPr sz="1000">
                <a:solidFill>
                  <a:srgbClr val="42464D"/>
                </a:solidFill>
                <a:latin typeface="Larsseit"/>
                <a:ea typeface="Larsseit"/>
                <a:cs typeface="Larsseit"/>
                <a:sym typeface="Larsseit"/>
              </a:defRPr>
            </a:pPr>
            <a:r>
              <a:t>Wired.com</a:t>
            </a:r>
            <a:endParaRPr>
              <a:solidFill>
                <a:srgbClr val="000000"/>
              </a:solidFill>
            </a:endParaRPr>
          </a:p>
          <a:p>
            <a:pPr algn="l" defTabSz="457200">
              <a:spcBef>
                <a:spcPts val="5000"/>
              </a:spcBef>
              <a:defRPr sz="1000">
                <a:latin typeface="Times Roman"/>
                <a:ea typeface="Times Roman"/>
                <a:cs typeface="Times Roman"/>
                <a:sym typeface="Times Roman"/>
              </a:defRPr>
            </a:pP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Design is"/>
          <p:cNvSpPr txBox="1"/>
          <p:nvPr/>
        </p:nvSpPr>
        <p:spPr>
          <a:xfrm>
            <a:off x="1152525" y="1584542"/>
            <a:ext cx="9261800" cy="1797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5000">
                <a:solidFill>
                  <a:srgbClr val="53585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rPr>
                <a:solidFill>
                  <a:srgbClr val="0E2A39"/>
                </a:solidFill>
              </a:rPr>
              <a:t>Design</a:t>
            </a:r>
            <a:r>
              <a:t> is</a:t>
            </a:r>
          </a:p>
        </p:txBody>
      </p:sp>
      <p:sp>
        <p:nvSpPr>
          <p:cNvPr id="306" name="a process for making things right."/>
          <p:cNvSpPr txBox="1"/>
          <p:nvPr/>
        </p:nvSpPr>
        <p:spPr>
          <a:xfrm>
            <a:off x="4391025" y="1584542"/>
            <a:ext cx="7439746" cy="264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5000">
                <a:solidFill>
                  <a:srgbClr val="53585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a </a:t>
            </a:r>
            <a:r>
              <a:rPr>
                <a:solidFill>
                  <a:srgbClr val="0E2A39"/>
                </a:solidFill>
              </a:rPr>
              <a:t>process</a:t>
            </a:r>
            <a:r>
              <a:t> for making things right.</a:t>
            </a:r>
          </a:p>
        </p:txBody>
      </p:sp>
      <p:sp>
        <p:nvSpPr>
          <p:cNvPr id="307" name="Ralph Caplan"/>
          <p:cNvSpPr txBox="1"/>
          <p:nvPr/>
        </p:nvSpPr>
        <p:spPr>
          <a:xfrm>
            <a:off x="8131048" y="4184649"/>
            <a:ext cx="3803905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797979"/>
                </a:solidFill>
                <a:latin typeface="GalaxieCopernicus-Semibold"/>
                <a:ea typeface="GalaxieCopernicus-Semibold"/>
                <a:cs typeface="GalaxieCopernicus-Semibold"/>
                <a:sym typeface="GalaxieCopernicus-Semibold"/>
              </a:defRPr>
            </a:lvl1pPr>
          </a:lstStyle>
          <a:p>
            <a:r>
              <a:t>Ralph Caplan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Human-Centered Design…"/>
          <p:cNvSpPr txBox="1"/>
          <p:nvPr/>
        </p:nvSpPr>
        <p:spPr>
          <a:xfrm>
            <a:off x="1152525" y="1584542"/>
            <a:ext cx="9261800" cy="4349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5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Human-Centered Design</a:t>
            </a:r>
          </a:p>
          <a:p>
            <a:pPr algn="l">
              <a:defRPr sz="5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Design Thinking</a:t>
            </a:r>
          </a:p>
          <a:p>
            <a:pPr algn="l">
              <a:defRPr sz="5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Design</a:t>
            </a:r>
          </a:p>
          <a:p>
            <a:pPr algn="l">
              <a:defRPr sz="5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Design Thinking is a problem-solving methodology for creating thoughtful experiences for people."/>
          <p:cNvSpPr txBox="1"/>
          <p:nvPr/>
        </p:nvSpPr>
        <p:spPr>
          <a:xfrm>
            <a:off x="1152525" y="1584542"/>
            <a:ext cx="10083595" cy="4972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Design Thinking is a problem-solving methodology for creating thoughtful experiences for people. </a:t>
            </a:r>
            <a:endParaRPr sz="1200">
              <a:solidFill>
                <a:srgbClr val="000000"/>
              </a:solidFill>
            </a:endParaRP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If we believe that anyone who creates experiences for other people is a designer..."/>
          <p:cNvSpPr txBox="1"/>
          <p:nvPr/>
        </p:nvSpPr>
        <p:spPr>
          <a:xfrm>
            <a:off x="1460602" y="1931093"/>
            <a:ext cx="10083596" cy="436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If we believe that anyone who creates experiences for other people is a designer...</a:t>
            </a:r>
            <a:endParaRPr sz="1200">
              <a:solidFill>
                <a:srgbClr val="000000"/>
              </a:solidFill>
            </a:endParaRP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 sz="1200">
              <a:solidFill>
                <a:srgbClr val="000000"/>
              </a:solidFill>
            </a:endParaRP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hen educators are designers already."/>
          <p:cNvSpPr txBox="1"/>
          <p:nvPr/>
        </p:nvSpPr>
        <p:spPr>
          <a:xfrm>
            <a:off x="1460602" y="1931093"/>
            <a:ext cx="10083596" cy="3549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Then educators are designers already.</a:t>
            </a:r>
            <a:endParaRPr sz="1200">
              <a:solidFill>
                <a:srgbClr val="000000"/>
              </a:solidFill>
            </a:endParaRP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 sz="1200">
              <a:solidFill>
                <a:srgbClr val="000000"/>
              </a:solidFill>
            </a:endParaRP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Educators can practice the methods of professional designers to amplify their human-centered work."/>
          <p:cNvSpPr txBox="1"/>
          <p:nvPr/>
        </p:nvSpPr>
        <p:spPr>
          <a:xfrm>
            <a:off x="1460602" y="1931093"/>
            <a:ext cx="10083596" cy="537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Educators can practice the methods of professional designers to amplify their human-centered work.</a:t>
            </a:r>
            <a:endParaRPr sz="1200">
              <a:solidFill>
                <a:srgbClr val="000000"/>
              </a:solidFill>
            </a:endParaRP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 sz="1200">
              <a:solidFill>
                <a:srgbClr val="000000"/>
              </a:solidFill>
            </a:endParaRP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 sz="1200">
              <a:solidFill>
                <a:srgbClr val="000000"/>
              </a:solidFill>
            </a:endParaRP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Hi,…"/>
          <p:cNvSpPr txBox="1"/>
          <p:nvPr/>
        </p:nvSpPr>
        <p:spPr>
          <a:xfrm>
            <a:off x="828631" y="4323223"/>
            <a:ext cx="6639421" cy="199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80000"/>
              </a:lnSpc>
              <a:defRPr sz="6400">
                <a:solidFill>
                  <a:srgbClr val="53585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Hi,</a:t>
            </a:r>
          </a:p>
          <a:p>
            <a:pPr algn="l">
              <a:lnSpc>
                <a:spcPct val="80000"/>
              </a:lnSpc>
              <a:defRPr sz="6400">
                <a:solidFill>
                  <a:srgbClr val="53585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I’m Katie.</a:t>
            </a:r>
          </a:p>
        </p:txBody>
      </p:sp>
      <p:pic>
        <p:nvPicPr>
          <p:cNvPr id="204" name="Design_Challenge-100-small.jpg" descr="Design_Challenge-100-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0635" y="-45840"/>
            <a:ext cx="9078072" cy="9845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Design Thinking leverages the methods and tools of design to help non-designers creatively solve messy, human-centered problems."/>
          <p:cNvSpPr txBox="1"/>
          <p:nvPr/>
        </p:nvSpPr>
        <p:spPr>
          <a:xfrm>
            <a:off x="1152525" y="1584542"/>
            <a:ext cx="10083595" cy="4972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>
            <a:lvl1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Design Thinking leverages the methods and tools of design to help non-designers creatively solve messy, human-centered problems.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We have seen first-hand the power of these tools to accelerate positive change in school contexts."/>
          <p:cNvSpPr txBox="1"/>
          <p:nvPr/>
        </p:nvSpPr>
        <p:spPr>
          <a:xfrm>
            <a:off x="1152525" y="1584542"/>
            <a:ext cx="10083595" cy="415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>
            <a:lvl1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We have seen first-hand the power of these tools to accelerate positive change in school contexts.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Educators we have worked with have redesigned:"/>
          <p:cNvSpPr txBox="1"/>
          <p:nvPr/>
        </p:nvSpPr>
        <p:spPr>
          <a:xfrm>
            <a:off x="1152525" y="745522"/>
            <a:ext cx="10083595" cy="1720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>
            <a:lvl1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Educators we have worked with have redesigned:</a:t>
            </a:r>
          </a:p>
        </p:txBody>
      </p:sp>
      <p:sp>
        <p:nvSpPr>
          <p:cNvPr id="324" name="Curricula…"/>
          <p:cNvSpPr txBox="1"/>
          <p:nvPr/>
        </p:nvSpPr>
        <p:spPr>
          <a:xfrm>
            <a:off x="2720449" y="2532321"/>
            <a:ext cx="10083596" cy="5784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marL="592666" indent="-592666" algn="l">
              <a:buSzPct val="75000"/>
              <a:buChar char="•"/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Curricula</a:t>
            </a:r>
          </a:p>
          <a:p>
            <a:pPr marL="592666" indent="-592666" algn="l">
              <a:buSzPct val="75000"/>
              <a:buChar char="•"/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Lunch &amp; Recess</a:t>
            </a:r>
          </a:p>
          <a:p>
            <a:pPr marL="592666" indent="-592666" algn="l">
              <a:buSzPct val="75000"/>
              <a:buChar char="•"/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The Schedule</a:t>
            </a:r>
          </a:p>
          <a:p>
            <a:pPr marL="592666" indent="-592666" algn="l">
              <a:buSzPct val="75000"/>
              <a:buChar char="•"/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The Calendar</a:t>
            </a:r>
          </a:p>
          <a:p>
            <a:pPr marL="592666" indent="-592666" algn="l">
              <a:buSzPct val="75000"/>
              <a:buChar char="•"/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Relationship-Building</a:t>
            </a:r>
          </a:p>
          <a:p>
            <a:pPr marL="592666" indent="-592666" algn="l">
              <a:buSzPct val="75000"/>
              <a:buChar char="•"/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Professional Development</a:t>
            </a:r>
          </a:p>
          <a:p>
            <a:pPr marL="592666" indent="-592666" algn="l">
              <a:buSzPct val="75000"/>
              <a:buChar char="•"/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Substitute Teaching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Screen Shot 2018-06-09 at 3.25.42 PM.png" descr="Screen Shot 2018-06-09 at 3.25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84" y="-33867"/>
            <a:ext cx="17346719" cy="101811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Large corporations and organizations are using design thinking to drive innovation."/>
          <p:cNvSpPr txBox="1"/>
          <p:nvPr/>
        </p:nvSpPr>
        <p:spPr>
          <a:xfrm>
            <a:off x="749299" y="688017"/>
            <a:ext cx="11161136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623146">
              <a:defRPr sz="3400">
                <a:solidFill>
                  <a:srgbClr val="0E2A39"/>
                </a:solidFill>
                <a:latin typeface="GalaxieCopernicus-Semibold"/>
                <a:ea typeface="GalaxieCopernicus-Semibold"/>
                <a:cs typeface="GalaxieCopernicus-Semibold"/>
                <a:sym typeface="GalaxieCopernicus-Semibold"/>
              </a:defRPr>
            </a:lvl1pPr>
          </a:lstStyle>
          <a:p>
            <a:r>
              <a:t>Large corporations and organizations are using design thinking to drive innovation.</a:t>
            </a:r>
          </a:p>
        </p:txBody>
      </p:sp>
      <p:pic>
        <p:nvPicPr>
          <p:cNvPr id="329" name="1024px-Pepsico_logo.svg.png" descr="1024px-Pepsico_logo.sv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02" y="2694992"/>
            <a:ext cx="2701511" cy="74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airbnb_horizontal_lockup_print.jpg" descr="airbnb_horizontal_lockup_prin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21" y="5110092"/>
            <a:ext cx="2701511" cy="1203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gates-logo.jpg" descr="gates-log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743" y="3045672"/>
            <a:ext cx="4032114" cy="806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UNDP+Logo.jpg" descr="UNDP+Logo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73" y="4138882"/>
            <a:ext cx="854369" cy="1733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Screen Shot 2018-06-09 at 1.47.26 PM.png" descr="Screen Shot 2018-06-09 at 1.47.2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90" y="4844855"/>
            <a:ext cx="1882844" cy="1733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Screen Shot 2018-06-09 at 1.47.04 PM.png" descr="Screen Shot 2018-06-09 at 1.47.04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34" y="6895550"/>
            <a:ext cx="2950371" cy="1367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Screen Shot 2018-06-09 at 1.48.51 PM.png" descr="Screen Shot 2018-06-09 at 1.48.51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443" y="4507065"/>
            <a:ext cx="1719535" cy="1733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Screen Shot 2018-06-09 at 1.48.01 PM.png" descr="Screen Shot 2018-06-09 at 1.48.01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687" y="2694992"/>
            <a:ext cx="2051629" cy="1832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Screen Shot 2016-06-23 at 12.58.38 AM.png" descr="Screen Shot 2016-06-23 at 12.58.38 AM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62" y="7307805"/>
            <a:ext cx="3011954" cy="1203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Screen Shot 2018-06-09 at 1.49.54 PM.png" descr="Screen Shot 2018-06-09 at 1.49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476" y="357716"/>
            <a:ext cx="7151848" cy="9394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Screen Shot 2018-06-09 at 2.52.08 PM.png" descr="Screen Shot 2018-06-09 at 2.52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212" y="-87842"/>
            <a:ext cx="14949889" cy="9929284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Innovation is not an event."/>
          <p:cNvSpPr txBox="1"/>
          <p:nvPr/>
        </p:nvSpPr>
        <p:spPr>
          <a:xfrm>
            <a:off x="627591" y="433075"/>
            <a:ext cx="9261800" cy="3346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Innovation is not an event.</a:t>
            </a:r>
          </a:p>
          <a:p>
            <a:pPr algn="l">
              <a:defRPr sz="4800">
                <a:solidFill>
                  <a:srgbClr val="CC3A2B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defRPr sz="4800">
                <a:solidFill>
                  <a:srgbClr val="53585F"/>
                </a:solidFill>
                <a:latin typeface="GalaxieCopernicus-Semibold"/>
                <a:ea typeface="GalaxieCopernicus-Semibold"/>
                <a:cs typeface="GalaxieCopernicus-Semibold"/>
                <a:sym typeface="GalaxieCopernicus-Semibold"/>
              </a:defRPr>
            </a:pPr>
            <a:r>
              <a:t>   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Screen Shot 2018-06-09 at 2.56.23 PM.png" descr="Screen Shot 2018-06-09 at 2.56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6047" y="-772417"/>
            <a:ext cx="16465119" cy="10784880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Innovation is a [design] process."/>
          <p:cNvSpPr txBox="1"/>
          <p:nvPr/>
        </p:nvSpPr>
        <p:spPr>
          <a:xfrm>
            <a:off x="627591" y="433075"/>
            <a:ext cx="10854525" cy="3346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Innovation is a [design] process.</a:t>
            </a:r>
          </a:p>
          <a:p>
            <a:pPr algn="l">
              <a:defRPr sz="4800">
                <a:solidFill>
                  <a:srgbClr val="CC3A2B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defRPr sz="4800">
                <a:solidFill>
                  <a:srgbClr val="53585F"/>
                </a:solidFill>
                <a:latin typeface="GalaxieCopernicus-Semibold"/>
                <a:ea typeface="GalaxieCopernicus-Semibold"/>
                <a:cs typeface="GalaxieCopernicus-Semibold"/>
                <a:sym typeface="GalaxieCopernicus-Semibold"/>
              </a:defRPr>
            </a:pPr>
            <a:r>
              <a:t>   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But it’s hard.…"/>
          <p:cNvSpPr txBox="1"/>
          <p:nvPr/>
        </p:nvSpPr>
        <p:spPr>
          <a:xfrm>
            <a:off x="1152525" y="1584542"/>
            <a:ext cx="9261800" cy="4387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But it’s hard. 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Innovation is not an easy feat.</a:t>
            </a:r>
          </a:p>
          <a:p>
            <a:pPr algn="l">
              <a:defRPr sz="3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Screen Shot 2018-06-09 at 3.25.42 PM.png" descr="Screen Shot 2018-06-09 at 3.25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84" y="-33867"/>
            <a:ext cx="17346719" cy="101811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Hi,…"/>
          <p:cNvSpPr txBox="1"/>
          <p:nvPr/>
        </p:nvSpPr>
        <p:spPr>
          <a:xfrm>
            <a:off x="828631" y="4323223"/>
            <a:ext cx="6639421" cy="199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80000"/>
              </a:lnSpc>
              <a:defRPr sz="6400">
                <a:solidFill>
                  <a:srgbClr val="53585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Hi,</a:t>
            </a:r>
          </a:p>
          <a:p>
            <a:pPr algn="l">
              <a:lnSpc>
                <a:spcPct val="80000"/>
              </a:lnSpc>
              <a:defRPr sz="6400">
                <a:solidFill>
                  <a:srgbClr val="53585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I’m Gray.</a:t>
            </a:r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471" y="-1"/>
            <a:ext cx="6493369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chools, in particular, are resistant and resilient to change.…"/>
          <p:cNvSpPr txBox="1"/>
          <p:nvPr/>
        </p:nvSpPr>
        <p:spPr>
          <a:xfrm>
            <a:off x="1152525" y="1584542"/>
            <a:ext cx="9261800" cy="641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Schools, in particular, are resistant and resilient to change.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Why?</a:t>
            </a:r>
            <a:endParaRPr sz="1200">
              <a:solidFill>
                <a:srgbClr val="000000"/>
              </a:solidFill>
            </a:endParaRP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 sz="1200">
              <a:solidFill>
                <a:srgbClr val="000000"/>
              </a:solidFill>
            </a:endParaRP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 sz="1200">
              <a:solidFill>
                <a:srgbClr val="000000"/>
              </a:solidFill>
            </a:endParaRP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 sz="1200">
              <a:solidFill>
                <a:srgbClr val="000000"/>
              </a:solidFill>
            </a:endParaRPr>
          </a:p>
          <a:p>
            <a:pPr algn="l">
              <a:defRPr sz="3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Screen Shot 2018-06-09 at 3.25.42 PM.png" descr="Screen Shot 2018-06-09 at 3.25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84" y="-33867"/>
            <a:ext cx="17346719" cy="101811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7" name="_DSF2156CabinBedWindow-746495.jpg" descr="_DSF2156CabinBedWindow-7464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247" y="-160117"/>
            <a:ext cx="15081294" cy="10073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1412936121959_wps_16_PIC_FROM_LAUREN_WILSON_CA.jpg" descr="1412936121959_wps_16_PIC_FROM_LAUREN_WILSON_C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19" y="-4201707"/>
            <a:ext cx="13171838" cy="175670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What are [some of] the barriers to innovation?"/>
          <p:cNvSpPr txBox="1"/>
          <p:nvPr/>
        </p:nvSpPr>
        <p:spPr>
          <a:xfrm>
            <a:off x="1152525" y="1584542"/>
            <a:ext cx="9261800" cy="418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What are [some of] the barriers to innovation?</a:t>
            </a:r>
          </a:p>
          <a:p>
            <a:pPr algn="l">
              <a:defRPr sz="48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 sz="1200"/>
          </a:p>
          <a:p>
            <a:pPr algn="l">
              <a:defRPr sz="48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 sz="1200"/>
          </a:p>
          <a:p>
            <a:pPr algn="l">
              <a:defRPr sz="48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 sz="1200"/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 sz="1200"/>
          </a:p>
          <a:p>
            <a:pPr algn="l">
              <a:defRPr sz="3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 sz="1200"/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ath dependence…"/>
          <p:cNvSpPr txBox="1"/>
          <p:nvPr/>
        </p:nvSpPr>
        <p:spPr>
          <a:xfrm>
            <a:off x="1011395" y="1114111"/>
            <a:ext cx="9261800" cy="601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Path dependence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“This is how it has always been done.”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defRPr sz="3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Our baggage…"/>
          <p:cNvSpPr txBox="1"/>
          <p:nvPr/>
        </p:nvSpPr>
        <p:spPr>
          <a:xfrm>
            <a:off x="1011395" y="1114111"/>
            <a:ext cx="9261800" cy="3575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Our baggage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“This is how it was for me.”</a:t>
            </a:r>
          </a:p>
          <a:p>
            <a:pPr algn="l">
              <a:defRPr sz="3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isk aversion…"/>
          <p:cNvSpPr txBox="1"/>
          <p:nvPr/>
        </p:nvSpPr>
        <p:spPr>
          <a:xfrm>
            <a:off x="1011395" y="1114111"/>
            <a:ext cx="9261800" cy="520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Risk aversion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“You are not experimenting on my kid.”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defRPr sz="3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ystemic challenges…"/>
          <p:cNvSpPr txBox="1"/>
          <p:nvPr/>
        </p:nvSpPr>
        <p:spPr>
          <a:xfrm>
            <a:off x="1011395" y="1114111"/>
            <a:ext cx="9261800" cy="3054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Systemic challenges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“You must comply.”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“Every system is perfectly designed to get the results it gets.”"/>
          <p:cNvSpPr txBox="1"/>
          <p:nvPr/>
        </p:nvSpPr>
        <p:spPr>
          <a:xfrm>
            <a:off x="1152525" y="1584542"/>
            <a:ext cx="10699750" cy="3575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“Every system is perfectly designed to get the results it gets.”</a:t>
            </a:r>
          </a:p>
          <a:p>
            <a:pPr algn="l">
              <a:defRPr sz="3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</p:txBody>
      </p:sp>
      <p:sp>
        <p:nvSpPr>
          <p:cNvPr id="372" name="W. Edwards Deming"/>
          <p:cNvSpPr txBox="1"/>
          <p:nvPr/>
        </p:nvSpPr>
        <p:spPr>
          <a:xfrm>
            <a:off x="6606608" y="4294407"/>
            <a:ext cx="55753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797979"/>
                </a:solidFill>
                <a:latin typeface="GalaxieCopernicus-Semibold"/>
                <a:ea typeface="GalaxieCopernicus-Semibold"/>
                <a:cs typeface="GalaxieCopernicus-Semibold"/>
                <a:sym typeface="GalaxieCopernicus-Semibold"/>
              </a:defRPr>
            </a:lvl1pPr>
          </a:lstStyle>
          <a:p>
            <a:r>
              <a:t>W. Edwards Deming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roup"/>
          <p:cNvGrpSpPr/>
          <p:nvPr/>
        </p:nvGrpSpPr>
        <p:grpSpPr>
          <a:xfrm>
            <a:off x="2883693" y="2401447"/>
            <a:ext cx="7193450" cy="4950706"/>
            <a:chOff x="0" y="0"/>
            <a:chExt cx="7193448" cy="4950704"/>
          </a:xfrm>
        </p:grpSpPr>
        <p:sp>
          <p:nvSpPr>
            <p:cNvPr id="209" name="Rounded Rectangle"/>
            <p:cNvSpPr/>
            <p:nvPr/>
          </p:nvSpPr>
          <p:spPr>
            <a:xfrm>
              <a:off x="434149" y="27134"/>
              <a:ext cx="6759300" cy="4923571"/>
            </a:xfrm>
            <a:prstGeom prst="roundRect">
              <a:avLst>
                <a:gd name="adj" fmla="val 14209"/>
              </a:avLst>
            </a:prstGeom>
            <a:solidFill>
              <a:srgbClr val="FF2600"/>
            </a:solidFill>
            <a:ln w="12700" cap="flat">
              <a:noFill/>
              <a:miter lim="400000"/>
            </a:ln>
            <a:effectLst>
              <a:outerShdw blurRad="88900" dist="247826" dir="4200000" rotWithShape="0">
                <a:srgbClr val="000000">
                  <a:alpha val="3164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0" name="Rectangle"/>
            <p:cNvSpPr/>
            <p:nvPr/>
          </p:nvSpPr>
          <p:spPr>
            <a:xfrm>
              <a:off x="0" y="1963769"/>
              <a:ext cx="7185415" cy="239506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1" name="hello,"/>
            <p:cNvSpPr txBox="1"/>
            <p:nvPr/>
          </p:nvSpPr>
          <p:spPr>
            <a:xfrm>
              <a:off x="1030030" y="0"/>
              <a:ext cx="2656380" cy="11396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7000">
                  <a:solidFill>
                    <a:srgbClr val="FFFFFF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hello,</a:t>
              </a:r>
            </a:p>
          </p:txBody>
        </p:sp>
        <p:sp>
          <p:nvSpPr>
            <p:cNvPr id="212" name="my name is…"/>
            <p:cNvSpPr txBox="1"/>
            <p:nvPr/>
          </p:nvSpPr>
          <p:spPr>
            <a:xfrm>
              <a:off x="1661173" y="828830"/>
              <a:ext cx="4305252" cy="962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0">
                  <a:solidFill>
                    <a:srgbClr val="FFFFFF"/>
                  </a:solidFill>
                  <a:latin typeface="Cooper Black"/>
                  <a:ea typeface="Cooper Black"/>
                  <a:cs typeface="Cooper Black"/>
                  <a:sym typeface="Cooper Black"/>
                </a:defRPr>
              </a:lvl1pPr>
            </a:lstStyle>
            <a:p>
              <a:r>
                <a:t>my name is…</a:t>
              </a:r>
            </a:p>
          </p:txBody>
        </p:sp>
      </p:grp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classroom-19th-century.jpg" descr="classroom-19th-centu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212" y="-228307"/>
            <a:ext cx="17017022" cy="102102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1200px-Andrew_Classroom_De_La_Salle_University.jpg" descr="1200px-Andrew_Classroom_De_La_Salle_Univers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5791" y="-1282594"/>
            <a:ext cx="16693821" cy="11118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9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80" name="photo-5.JPG" descr="photo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168" y="-434754"/>
            <a:ext cx="14164144" cy="10623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Rectangle"/>
          <p:cNvSpPr/>
          <p:nvPr/>
        </p:nvSpPr>
        <p:spPr>
          <a:xfrm>
            <a:off x="-160867" y="-59267"/>
            <a:ext cx="13508832" cy="103337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3" name="How do we let go of our assumptions, feel comfortable taking risks and get energized to tackle systemic challenges?"/>
          <p:cNvSpPr txBox="1"/>
          <p:nvPr/>
        </p:nvSpPr>
        <p:spPr>
          <a:xfrm>
            <a:off x="1152525" y="1313608"/>
            <a:ext cx="10078370" cy="4387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How do we let go of our assumptions, feel comfortable taking risks and get energized to tackle systemic challenges?</a:t>
            </a:r>
          </a:p>
          <a:p>
            <a:pPr algn="l">
              <a:defRPr sz="30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</p:txBody>
      </p:sp>
      <p:sp>
        <p:nvSpPr>
          <p:cNvPr id="384" name="I"/>
          <p:cNvSpPr txBox="1"/>
          <p:nvPr/>
        </p:nvSpPr>
        <p:spPr>
          <a:xfrm>
            <a:off x="-5110105" y="947266"/>
            <a:ext cx="392888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I</a:t>
            </a: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Rectangle"/>
          <p:cNvSpPr/>
          <p:nvPr/>
        </p:nvSpPr>
        <p:spPr>
          <a:xfrm>
            <a:off x="-160867" y="-59267"/>
            <a:ext cx="13508832" cy="103337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7" name="Design."/>
          <p:cNvSpPr txBox="1"/>
          <p:nvPr/>
        </p:nvSpPr>
        <p:spPr>
          <a:xfrm>
            <a:off x="1152525" y="1313608"/>
            <a:ext cx="10078370" cy="1949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Design.</a:t>
            </a:r>
          </a:p>
          <a:p>
            <a:pPr algn="l">
              <a:defRPr sz="30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</p:txBody>
      </p:sp>
      <p:sp>
        <p:nvSpPr>
          <p:cNvPr id="388" name="I"/>
          <p:cNvSpPr txBox="1"/>
          <p:nvPr/>
        </p:nvSpPr>
        <p:spPr>
          <a:xfrm>
            <a:off x="-5110105" y="947266"/>
            <a:ext cx="392888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I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“It doesn’t occur to most people that everything is design — that every building and everything they touch in the world is designed.”"/>
          <p:cNvSpPr txBox="1"/>
          <p:nvPr/>
        </p:nvSpPr>
        <p:spPr>
          <a:xfrm>
            <a:off x="724554" y="2027766"/>
            <a:ext cx="10905506" cy="302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8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“It doesn’t occur to most people that everything is design — that every building and everything they touch in the world is designed.”</a:t>
            </a:r>
          </a:p>
        </p:txBody>
      </p:sp>
      <p:sp>
        <p:nvSpPr>
          <p:cNvPr id="391" name="Bill Moggridge…"/>
          <p:cNvSpPr txBox="1"/>
          <p:nvPr/>
        </p:nvSpPr>
        <p:spPr>
          <a:xfrm>
            <a:off x="7120828" y="6348475"/>
            <a:ext cx="510548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rgbClr val="53585F"/>
                </a:solidFill>
                <a:latin typeface="GalaxieCopernicus-Semibold"/>
                <a:ea typeface="GalaxieCopernicus-Semibold"/>
                <a:cs typeface="GalaxieCopernicus-Semibold"/>
                <a:sym typeface="GalaxieCopernicus-Semibold"/>
              </a:defRPr>
            </a:pPr>
            <a:r>
              <a:t>Bill Moggridge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rgbClr val="53585F"/>
                </a:solidFill>
                <a:latin typeface="GalaxieCopernicus-Semibold"/>
                <a:ea typeface="GalaxieCopernicus-Semibold"/>
                <a:cs typeface="GalaxieCopernicus-Semibold"/>
                <a:sym typeface="GalaxieCopernicus-Semibold"/>
              </a:defRPr>
            </a:pPr>
            <a:r>
              <a:t>Designer of the first laptop</a:t>
            </a:r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roducts…"/>
          <p:cNvSpPr txBox="1"/>
          <p:nvPr/>
        </p:nvSpPr>
        <p:spPr>
          <a:xfrm>
            <a:off x="1152525" y="974942"/>
            <a:ext cx="9261800" cy="8451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Products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Spaces/Buildings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Events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Processes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Tools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Curricula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Systems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Software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…</a:t>
            </a:r>
          </a:p>
          <a:p>
            <a:pPr algn="l">
              <a:defRPr sz="3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and in schools……"/>
          <p:cNvSpPr txBox="1"/>
          <p:nvPr/>
        </p:nvSpPr>
        <p:spPr>
          <a:xfrm>
            <a:off x="1169458" y="1059608"/>
            <a:ext cx="9261800" cy="8451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and in schools…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   </a:t>
            </a:r>
            <a:r>
              <a:rPr>
                <a:latin typeface="GalaxieCopernicus-Semibold"/>
                <a:ea typeface="GalaxieCopernicus-Semibold"/>
                <a:cs typeface="GalaxieCopernicus-Semibold"/>
                <a:sym typeface="GalaxieCopernicus-Semibold"/>
              </a:rPr>
              <a:t>  Lessons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Semibold"/>
                <a:ea typeface="GalaxieCopernicus-Semibold"/>
                <a:cs typeface="GalaxieCopernicus-Semibold"/>
                <a:sym typeface="GalaxieCopernicus-Semibold"/>
              </a:defRPr>
            </a:pPr>
            <a:r>
              <a:t>    Classrooms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Semibold"/>
                <a:ea typeface="GalaxieCopernicus-Semibold"/>
                <a:cs typeface="GalaxieCopernicus-Semibold"/>
                <a:sym typeface="GalaxieCopernicus-Semibold"/>
              </a:defRPr>
            </a:pPr>
            <a:r>
              <a:t>    Bulletin Boards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Semibold"/>
                <a:ea typeface="GalaxieCopernicus-Semibold"/>
                <a:cs typeface="GalaxieCopernicus-Semibold"/>
                <a:sym typeface="GalaxieCopernicus-Semibold"/>
              </a:defRPr>
            </a:pPr>
            <a:r>
              <a:t>    Policies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Semibold"/>
                <a:ea typeface="GalaxieCopernicus-Semibold"/>
                <a:cs typeface="GalaxieCopernicus-Semibold"/>
                <a:sym typeface="GalaxieCopernicus-Semibold"/>
              </a:defRPr>
            </a:pPr>
            <a:r>
              <a:t>    Rules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Semibold"/>
                <a:ea typeface="GalaxieCopernicus-Semibold"/>
                <a:cs typeface="GalaxieCopernicus-Semibold"/>
                <a:sym typeface="GalaxieCopernicus-Semibold"/>
              </a:defRPr>
            </a:pPr>
            <a:r>
              <a:t>    Lunch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Semibold"/>
                <a:ea typeface="GalaxieCopernicus-Semibold"/>
                <a:cs typeface="GalaxieCopernicus-Semibold"/>
                <a:sym typeface="GalaxieCopernicus-Semibold"/>
              </a:defRPr>
            </a:pPr>
            <a:r>
              <a:t>    Budgets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Semibold"/>
                <a:ea typeface="GalaxieCopernicus-Semibold"/>
                <a:cs typeface="GalaxieCopernicus-Semibold"/>
                <a:sym typeface="GalaxieCopernicus-Semibold"/>
              </a:defRPr>
            </a:pPr>
            <a:r>
              <a:t>   …</a:t>
            </a:r>
          </a:p>
          <a:p>
            <a:pPr algn="l">
              <a:defRPr sz="3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“The alternative to good design is always bad design. There is no such thing as no design.”"/>
          <p:cNvSpPr txBox="1"/>
          <p:nvPr/>
        </p:nvSpPr>
        <p:spPr>
          <a:xfrm>
            <a:off x="1152525" y="1584542"/>
            <a:ext cx="10083595" cy="415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>
            <a:lvl1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“The alternative to good design is always bad design. There is no such thing as no design.”</a:t>
            </a:r>
          </a:p>
        </p:txBody>
      </p:sp>
      <p:sp>
        <p:nvSpPr>
          <p:cNvPr id="398" name="Adam Judge"/>
          <p:cNvSpPr txBox="1"/>
          <p:nvPr/>
        </p:nvSpPr>
        <p:spPr>
          <a:xfrm>
            <a:off x="7704494" y="5823446"/>
            <a:ext cx="510548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100">
                <a:solidFill>
                  <a:srgbClr val="53585F"/>
                </a:solidFill>
                <a:latin typeface="GalaxieCopernicus-Semibold"/>
                <a:ea typeface="GalaxieCopernicus-Semibold"/>
                <a:cs typeface="GalaxieCopernicus-Semibold"/>
                <a:sym typeface="GalaxieCopernicus-Semibold"/>
              </a:defRPr>
            </a:lvl1pPr>
          </a:lstStyle>
          <a:p>
            <a:r>
              <a:t>Adam Judge</a:t>
            </a:r>
          </a:p>
        </p:txBody>
      </p: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We do not design nouns.…"/>
          <p:cNvSpPr txBox="1"/>
          <p:nvPr/>
        </p:nvSpPr>
        <p:spPr>
          <a:xfrm>
            <a:off x="1169458" y="1059608"/>
            <a:ext cx="9261800" cy="4349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5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We </a:t>
            </a:r>
            <a:r>
              <a:rPr>
                <a:solidFill>
                  <a:srgbClr val="53585F"/>
                </a:solidFill>
              </a:rPr>
              <a:t>do not</a:t>
            </a:r>
            <a:r>
              <a:t> design nouns.</a:t>
            </a:r>
          </a:p>
          <a:p>
            <a:pPr algn="l">
              <a:defRPr sz="5000">
                <a:solidFill>
                  <a:srgbClr val="CC3A2B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defRPr sz="5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We design verbs.</a:t>
            </a:r>
          </a:p>
          <a:p>
            <a:pPr algn="l">
              <a:defRPr sz="5000">
                <a:solidFill>
                  <a:srgbClr val="CC3A2B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9795" y="-176883"/>
            <a:ext cx="17079169" cy="10107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117" y="-448196"/>
            <a:ext cx="17507621" cy="10366236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Program Goals"/>
          <p:cNvSpPr txBox="1"/>
          <p:nvPr/>
        </p:nvSpPr>
        <p:spPr>
          <a:xfrm>
            <a:off x="765193" y="7758523"/>
            <a:ext cx="6639421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>
              <a:lnSpc>
                <a:spcPct val="80000"/>
              </a:lnSpc>
              <a:defRPr sz="62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Program Goals</a:t>
            </a:r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70" y="373658"/>
            <a:ext cx="5397501" cy="279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in health care…"/>
          <p:cNvSpPr txBox="1"/>
          <p:nvPr/>
        </p:nvSpPr>
        <p:spPr>
          <a:xfrm>
            <a:off x="1169458" y="1059608"/>
            <a:ext cx="9261800" cy="2952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6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in health care…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defRPr sz="3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age" descr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65" y="969932"/>
            <a:ext cx="10798270" cy="87281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4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Image"/>
          <p:cNvGrpSpPr/>
          <p:nvPr/>
        </p:nvGrpSpPr>
        <p:grpSpPr>
          <a:xfrm>
            <a:off x="2325889" y="715027"/>
            <a:ext cx="8353022" cy="8475946"/>
            <a:chOff x="0" y="0"/>
            <a:chExt cx="8353021" cy="8475945"/>
          </a:xfrm>
        </p:grpSpPr>
        <p:pic>
          <p:nvPicPr>
            <p:cNvPr id="407" name="Image" descr="Image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0" y="88900"/>
              <a:ext cx="8099022" cy="81457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6" name="Image" descr="Image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8353022" cy="847594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4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Image" descr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79" y="1008970"/>
            <a:ext cx="10447271" cy="7735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Group"/>
          <p:cNvGrpSpPr/>
          <p:nvPr/>
        </p:nvGrpSpPr>
        <p:grpSpPr>
          <a:xfrm>
            <a:off x="2189305" y="819978"/>
            <a:ext cx="8253534" cy="8113644"/>
            <a:chOff x="0" y="0"/>
            <a:chExt cx="8253533" cy="8113643"/>
          </a:xfrm>
        </p:grpSpPr>
        <p:grpSp>
          <p:nvGrpSpPr>
            <p:cNvPr id="415" name="Group"/>
            <p:cNvGrpSpPr/>
            <p:nvPr/>
          </p:nvGrpSpPr>
          <p:grpSpPr>
            <a:xfrm>
              <a:off x="-1" y="-1"/>
              <a:ext cx="8253535" cy="8113645"/>
              <a:chOff x="0" y="0"/>
              <a:chExt cx="8253533" cy="8113643"/>
            </a:xfrm>
          </p:grpSpPr>
          <p:sp>
            <p:nvSpPr>
              <p:cNvPr id="412" name="Circle"/>
              <p:cNvSpPr/>
              <p:nvPr/>
            </p:nvSpPr>
            <p:spPr>
              <a:xfrm>
                <a:off x="1600967" y="3015415"/>
                <a:ext cx="5098229" cy="5098229"/>
              </a:xfrm>
              <a:prstGeom prst="ellipse">
                <a:avLst/>
              </a:prstGeom>
              <a:solidFill>
                <a:srgbClr val="00C7FC">
                  <a:alpha val="5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7625" tIns="47625" rIns="47625" bIns="47625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3" name="Circle"/>
              <p:cNvSpPr/>
              <p:nvPr/>
            </p:nvSpPr>
            <p:spPr>
              <a:xfrm>
                <a:off x="3155305" y="0"/>
                <a:ext cx="5098229" cy="5098228"/>
              </a:xfrm>
              <a:prstGeom prst="ellipse">
                <a:avLst/>
              </a:prstGeom>
              <a:solidFill>
                <a:srgbClr val="3A88FE">
                  <a:alpha val="5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7625" tIns="47625" rIns="47625" bIns="47625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4" name="Circle"/>
              <p:cNvSpPr/>
              <p:nvPr/>
            </p:nvSpPr>
            <p:spPr>
              <a:xfrm>
                <a:off x="0" y="0"/>
                <a:ext cx="5098228" cy="5098228"/>
              </a:xfrm>
              <a:prstGeom prst="ellipse">
                <a:avLst/>
              </a:prstGeom>
              <a:solidFill>
                <a:srgbClr val="FF8647">
                  <a:alpha val="5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7625" tIns="47625" rIns="47625" bIns="47625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416" name="technical…"/>
            <p:cNvSpPr txBox="1"/>
            <p:nvPr/>
          </p:nvSpPr>
          <p:spPr>
            <a:xfrm>
              <a:off x="1228413" y="2049238"/>
              <a:ext cx="2166215" cy="12283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7625" tIns="47625" rIns="47625" bIns="47625" numCol="1" anchor="ctr">
              <a:noAutofit/>
            </a:bodyPr>
            <a:lstStyle/>
            <a:p>
              <a:pPr algn="l">
                <a:defRPr sz="3200" b="1">
                  <a:solidFill>
                    <a:srgbClr val="FFFFFF"/>
                  </a:solidFill>
                  <a:latin typeface="Larsseit"/>
                  <a:ea typeface="Larsseit"/>
                  <a:cs typeface="Larsseit"/>
                  <a:sym typeface="Larsseit"/>
                </a:defRPr>
              </a:pPr>
              <a:r>
                <a:t>technical</a:t>
              </a:r>
            </a:p>
            <a:p>
              <a:pPr algn="l">
                <a:defRPr sz="3200" b="1">
                  <a:solidFill>
                    <a:srgbClr val="FFFFFF"/>
                  </a:solidFill>
                  <a:latin typeface="Larsseit"/>
                  <a:ea typeface="Larsseit"/>
                  <a:cs typeface="Larsseit"/>
                  <a:sym typeface="Larsseit"/>
                </a:defRPr>
              </a:pPr>
              <a:r>
                <a:t>feasibility</a:t>
              </a:r>
            </a:p>
          </p:txBody>
        </p:sp>
        <p:sp>
          <p:nvSpPr>
            <p:cNvPr id="417" name="business…"/>
            <p:cNvSpPr txBox="1"/>
            <p:nvPr/>
          </p:nvSpPr>
          <p:spPr>
            <a:xfrm>
              <a:off x="5194020" y="2049238"/>
              <a:ext cx="2139383" cy="12283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7625" tIns="47625" rIns="47625" bIns="47625" numCol="1" anchor="ctr">
              <a:noAutofit/>
            </a:bodyPr>
            <a:lstStyle/>
            <a:p>
              <a:pPr algn="l">
                <a:defRPr sz="3200" b="1">
                  <a:solidFill>
                    <a:srgbClr val="FFFFFF"/>
                  </a:solidFill>
                  <a:latin typeface="Larsseit"/>
                  <a:ea typeface="Larsseit"/>
                  <a:cs typeface="Larsseit"/>
                  <a:sym typeface="Larsseit"/>
                </a:defRPr>
              </a:pPr>
              <a:r>
                <a:t>business</a:t>
              </a:r>
            </a:p>
            <a:p>
              <a:pPr algn="l">
                <a:defRPr sz="3200" b="1">
                  <a:solidFill>
                    <a:srgbClr val="FFFFFF"/>
                  </a:solidFill>
                  <a:latin typeface="Larsseit"/>
                  <a:ea typeface="Larsseit"/>
                  <a:cs typeface="Larsseit"/>
                  <a:sym typeface="Larsseit"/>
                </a:defRPr>
              </a:pPr>
              <a:r>
                <a:t>viability</a:t>
              </a:r>
            </a:p>
          </p:txBody>
        </p:sp>
        <p:sp>
          <p:nvSpPr>
            <p:cNvPr id="418" name="human…"/>
            <p:cNvSpPr txBox="1"/>
            <p:nvPr/>
          </p:nvSpPr>
          <p:spPr>
            <a:xfrm>
              <a:off x="3113006" y="4960161"/>
              <a:ext cx="2400177" cy="12283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7625" tIns="47625" rIns="47625" bIns="47625" numCol="1" anchor="ctr">
              <a:noAutofit/>
            </a:bodyPr>
            <a:lstStyle/>
            <a:p>
              <a:pPr algn="l">
                <a:defRPr sz="3200" b="1">
                  <a:solidFill>
                    <a:srgbClr val="FFFFFF"/>
                  </a:solidFill>
                  <a:latin typeface="Larsseit"/>
                  <a:ea typeface="Larsseit"/>
                  <a:cs typeface="Larsseit"/>
                  <a:sym typeface="Larsseit"/>
                </a:defRPr>
              </a:pPr>
              <a:r>
                <a:t>human</a:t>
              </a:r>
            </a:p>
            <a:p>
              <a:pPr algn="l">
                <a:defRPr sz="3200" b="1">
                  <a:solidFill>
                    <a:srgbClr val="FFFFFF"/>
                  </a:solidFill>
                  <a:latin typeface="Larsseit"/>
                  <a:ea typeface="Larsseit"/>
                  <a:cs typeface="Larsseit"/>
                  <a:sym typeface="Larsseit"/>
                </a:defRPr>
              </a:pPr>
              <a:r>
                <a:t>desirability</a:t>
              </a:r>
            </a:p>
          </p:txBody>
        </p:sp>
        <p:sp>
          <p:nvSpPr>
            <p:cNvPr id="419" name="Star"/>
            <p:cNvSpPr/>
            <p:nvPr/>
          </p:nvSpPr>
          <p:spPr>
            <a:xfrm>
              <a:off x="3749682" y="3321046"/>
              <a:ext cx="754169" cy="717256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0" name="Circle"/>
            <p:cNvSpPr/>
            <p:nvPr/>
          </p:nvSpPr>
          <p:spPr>
            <a:xfrm>
              <a:off x="3338609" y="192014"/>
              <a:ext cx="4734887" cy="473488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21" name="Circle"/>
            <p:cNvSpPr/>
            <p:nvPr/>
          </p:nvSpPr>
          <p:spPr>
            <a:xfrm>
              <a:off x="186462" y="192014"/>
              <a:ext cx="4734886" cy="473488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22" name="Circle"/>
            <p:cNvSpPr/>
            <p:nvPr/>
          </p:nvSpPr>
          <p:spPr>
            <a:xfrm>
              <a:off x="1759323" y="3206900"/>
              <a:ext cx="4734887" cy="4734886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426" name="Group"/>
          <p:cNvGrpSpPr/>
          <p:nvPr/>
        </p:nvGrpSpPr>
        <p:grpSpPr>
          <a:xfrm>
            <a:off x="8243443" y="7410688"/>
            <a:ext cx="4069088" cy="749528"/>
            <a:chOff x="17625" y="7228"/>
            <a:chExt cx="4069087" cy="749527"/>
          </a:xfrm>
        </p:grpSpPr>
        <p:sp>
          <p:nvSpPr>
            <p:cNvPr id="424" name="Line"/>
            <p:cNvSpPr/>
            <p:nvPr/>
          </p:nvSpPr>
          <p:spPr>
            <a:xfrm>
              <a:off x="17625" y="7228"/>
              <a:ext cx="695372" cy="285178"/>
            </a:xfrm>
            <a:prstGeom prst="line">
              <a:avLst/>
            </a:prstGeom>
            <a:noFill/>
            <a:ln w="12700" cap="flat">
              <a:solidFill>
                <a:srgbClr val="85888D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5" name="Human-Centered Design starts here (but requires all three elements to be a successful)."/>
            <p:cNvSpPr/>
            <p:nvPr/>
          </p:nvSpPr>
          <p:spPr>
            <a:xfrm>
              <a:off x="779780" y="756755"/>
              <a:ext cx="330693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7625" tIns="47625" rIns="47625" bIns="47625" numCol="1" anchor="ctr">
              <a:spAutoFit/>
            </a:bodyPr>
            <a:lstStyle>
              <a:lvl1pPr algn="l">
                <a:defRPr sz="1800">
                  <a:solidFill>
                    <a:srgbClr val="767676"/>
                  </a:solidFill>
                  <a:latin typeface="Larsseit"/>
                  <a:ea typeface="Larsseit"/>
                  <a:cs typeface="Larsseit"/>
                  <a:sym typeface="Larsseit"/>
                </a:defRPr>
              </a:lvl1pPr>
            </a:lstStyle>
            <a:p>
              <a:r>
                <a:t>Human-Centered Design starts here (but requires all three elements to be a successful).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" grpId="1" animBg="1" advAuto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in government…"/>
          <p:cNvSpPr txBox="1"/>
          <p:nvPr/>
        </p:nvSpPr>
        <p:spPr>
          <a:xfrm>
            <a:off x="1169458" y="1059608"/>
            <a:ext cx="9261800" cy="2952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6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in government…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defRPr sz="3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Screen Shot 2018-06-09 at 2.19.35 PM.png" descr="Screen Shot 2018-06-09 at 2.19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8" y="-77061"/>
            <a:ext cx="11861744" cy="9907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in schools…"/>
          <p:cNvSpPr txBox="1"/>
          <p:nvPr/>
        </p:nvSpPr>
        <p:spPr>
          <a:xfrm>
            <a:off x="1169458" y="1059608"/>
            <a:ext cx="9261800" cy="2952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>
              <a:defRPr sz="6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in schools…</a:t>
            </a:r>
          </a:p>
          <a:p>
            <a: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defRPr sz="30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Screen Shot 2018-02-26 at 10.45.41 AM.png" descr="Screen Shot 2018-02-26 at 10.45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237"/>
            <a:ext cx="13004801" cy="79414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7131" y="-73439"/>
            <a:ext cx="16729971" cy="9900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Using human-centered design, we hope to inspire and empower educators to identify problems and solve them in meaningful ways."/>
          <p:cNvSpPr txBox="1"/>
          <p:nvPr/>
        </p:nvSpPr>
        <p:spPr>
          <a:xfrm>
            <a:off x="1004641" y="2564164"/>
            <a:ext cx="4850762" cy="537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algn="l" defTabSz="457200">
              <a:lnSpc>
                <a:spcPts val="5700"/>
              </a:lnSpc>
              <a:defRPr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Medium"/>
                <a:ea typeface="GalaxieCopernicus-Medium"/>
                <a:cs typeface="GalaxieCopernicus-Medium"/>
                <a:sym typeface="GalaxieCopernicus-Medium"/>
              </a:defRPr>
            </a:pPr>
            <a:r>
              <a:t>Using human-centered design, we hope to </a:t>
            </a:r>
            <a:r>
              <a:rPr b="1">
                <a:latin typeface="GalaxieCopernicus-Book"/>
                <a:ea typeface="GalaxieCopernicus-Book"/>
                <a:cs typeface="GalaxieCopernicus-Book"/>
                <a:sym typeface="GalaxieCopernicus-Book"/>
              </a:rPr>
              <a:t>inspire</a:t>
            </a:r>
            <a:r>
              <a:t> and </a:t>
            </a:r>
            <a:r>
              <a:rPr b="1">
                <a:latin typeface="GalaxieCopernicus-Book"/>
                <a:ea typeface="GalaxieCopernicus-Book"/>
                <a:cs typeface="GalaxieCopernicus-Book"/>
                <a:sym typeface="GalaxieCopernicus-Book"/>
              </a:rPr>
              <a:t>empower</a:t>
            </a:r>
            <a:r>
              <a:t> educators to identify problems and solve them in meaningful ways.</a:t>
            </a:r>
            <a:endParaRPr sz="1200">
              <a:solidFill>
                <a:srgbClr val="000000"/>
              </a:solidFill>
            </a:endParaRPr>
          </a:p>
          <a:p>
            <a:pPr algn="l" defTabSz="457200">
              <a:lnSpc>
                <a:spcPts val="5700"/>
              </a:lnSpc>
              <a:defRPr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Medium"/>
                <a:ea typeface="GalaxieCopernicus-Medium"/>
                <a:cs typeface="GalaxieCopernicus-Medium"/>
                <a:sym typeface="GalaxieCopernicus-Medium"/>
              </a:defRPr>
            </a:pPr>
            <a:endParaRPr sz="1200"/>
          </a:p>
        </p:txBody>
      </p:sp>
      <p:pic>
        <p:nvPicPr>
          <p:cNvPr id="221" name="26907260638_b4bf744b65_o.jpg" descr="26907260638_b4bf744b65_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784" y="0"/>
            <a:ext cx="65024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57c09ada09d29322008b4bfe-750-563.jpg" descr="57c09ada09d29322008b4bfe-750-5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94" y="-89176"/>
            <a:ext cx="13306787" cy="9988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roup"/>
          <p:cNvGrpSpPr/>
          <p:nvPr/>
        </p:nvGrpSpPr>
        <p:grpSpPr>
          <a:xfrm>
            <a:off x="-13460" y="1670671"/>
            <a:ext cx="13031720" cy="6412258"/>
            <a:chOff x="170567" y="98477"/>
            <a:chExt cx="13031720" cy="6412256"/>
          </a:xfrm>
        </p:grpSpPr>
        <p:grpSp>
          <p:nvGrpSpPr>
            <p:cNvPr id="442" name="Group"/>
            <p:cNvGrpSpPr/>
            <p:nvPr/>
          </p:nvGrpSpPr>
          <p:grpSpPr>
            <a:xfrm>
              <a:off x="170567" y="98477"/>
              <a:ext cx="3675224" cy="3819404"/>
              <a:chOff x="170567" y="98477"/>
              <a:chExt cx="3675222" cy="3819403"/>
            </a:xfrm>
          </p:grpSpPr>
          <p:sp>
            <p:nvSpPr>
              <p:cNvPr id="440" name="Polygon"/>
              <p:cNvSpPr/>
              <p:nvPr/>
            </p:nvSpPr>
            <p:spPr>
              <a:xfrm rot="1800000">
                <a:off x="735044" y="538089"/>
                <a:ext cx="2546270" cy="2940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5400"/>
                    </a:lnTo>
                    <a:lnTo>
                      <a:pt x="21600" y="16200"/>
                    </a:lnTo>
                    <a:lnTo>
                      <a:pt x="10800" y="21600"/>
                    </a:lnTo>
                    <a:lnTo>
                      <a:pt x="0" y="162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659B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7093" tIns="27093" rIns="27093" bIns="27093" numCol="1" anchor="ctr">
                <a:noAutofit/>
              </a:bodyPr>
              <a:lstStyle/>
              <a:p>
                <a:pPr defTabSz="415431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1" name="Empathize"/>
              <p:cNvSpPr txBox="1"/>
              <p:nvPr/>
            </p:nvSpPr>
            <p:spPr>
              <a:xfrm>
                <a:off x="853965" y="1747859"/>
                <a:ext cx="2310490" cy="5444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7093" tIns="27093" rIns="27093" bIns="27093" numCol="1" anchor="ctr">
                <a:noAutofit/>
              </a:bodyPr>
              <a:lstStyle>
                <a:lvl1pPr defTabSz="587022">
                  <a:defRPr sz="2400">
                    <a:solidFill>
                      <a:srgbClr val="FFFFFF"/>
                    </a:solidFill>
                    <a:latin typeface="Neutra Text SC Bold"/>
                    <a:ea typeface="Neutra Text SC Bold"/>
                    <a:cs typeface="Neutra Text SC Bold"/>
                    <a:sym typeface="Neutra Text SC Bold"/>
                  </a:defRPr>
                </a:lvl1pPr>
              </a:lstStyle>
              <a:p>
                <a:r>
                  <a:t>Empathize</a:t>
                </a:r>
              </a:p>
            </p:txBody>
          </p:sp>
        </p:grpSp>
        <p:grpSp>
          <p:nvGrpSpPr>
            <p:cNvPr id="445" name="Group"/>
            <p:cNvGrpSpPr/>
            <p:nvPr/>
          </p:nvGrpSpPr>
          <p:grpSpPr>
            <a:xfrm>
              <a:off x="2520752" y="1386014"/>
              <a:ext cx="3675223" cy="3819404"/>
              <a:chOff x="170567" y="98477"/>
              <a:chExt cx="3675222" cy="3819402"/>
            </a:xfrm>
          </p:grpSpPr>
          <p:sp>
            <p:nvSpPr>
              <p:cNvPr id="443" name="Polygon"/>
              <p:cNvSpPr/>
              <p:nvPr/>
            </p:nvSpPr>
            <p:spPr>
              <a:xfrm rot="1800000">
                <a:off x="735044" y="538089"/>
                <a:ext cx="2546269" cy="2940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5400"/>
                    </a:lnTo>
                    <a:lnTo>
                      <a:pt x="21600" y="16200"/>
                    </a:lnTo>
                    <a:lnTo>
                      <a:pt x="10800" y="21600"/>
                    </a:lnTo>
                    <a:lnTo>
                      <a:pt x="0" y="162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34AA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7093" tIns="27093" rIns="27093" bIns="27093" numCol="1" anchor="ctr">
                <a:noAutofit/>
              </a:bodyPr>
              <a:lstStyle/>
              <a:p>
                <a:pPr defTabSz="415431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4" name="Define"/>
              <p:cNvSpPr txBox="1"/>
              <p:nvPr/>
            </p:nvSpPr>
            <p:spPr>
              <a:xfrm>
                <a:off x="1238550" y="1742327"/>
                <a:ext cx="1548494" cy="544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7093" tIns="27093" rIns="27093" bIns="27093" numCol="1" anchor="ctr">
                <a:noAutofit/>
              </a:bodyPr>
              <a:lstStyle>
                <a:lvl1pPr defTabSz="587022">
                  <a:defRPr sz="2400">
                    <a:solidFill>
                      <a:srgbClr val="FFFFFF"/>
                    </a:solidFill>
                    <a:latin typeface="Neutra Text SC Bold"/>
                    <a:ea typeface="Neutra Text SC Bold"/>
                    <a:cs typeface="Neutra Text SC Bold"/>
                    <a:sym typeface="Neutra Text SC Bold"/>
                  </a:defRPr>
                </a:lvl1pPr>
              </a:lstStyle>
              <a:p>
                <a:r>
                  <a:t>Define</a:t>
                </a:r>
              </a:p>
            </p:txBody>
          </p:sp>
        </p:grpSp>
        <p:grpSp>
          <p:nvGrpSpPr>
            <p:cNvPr id="448" name="Group"/>
            <p:cNvGrpSpPr/>
            <p:nvPr/>
          </p:nvGrpSpPr>
          <p:grpSpPr>
            <a:xfrm>
              <a:off x="7206503" y="1386014"/>
              <a:ext cx="3675223" cy="3819404"/>
              <a:chOff x="170567" y="98477"/>
              <a:chExt cx="3675222" cy="3819402"/>
            </a:xfrm>
          </p:grpSpPr>
          <p:sp>
            <p:nvSpPr>
              <p:cNvPr id="446" name="Polygon"/>
              <p:cNvSpPr/>
              <p:nvPr/>
            </p:nvSpPr>
            <p:spPr>
              <a:xfrm rot="1800000">
                <a:off x="735044" y="538089"/>
                <a:ext cx="2546269" cy="2940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5400"/>
                    </a:lnTo>
                    <a:lnTo>
                      <a:pt x="21600" y="16200"/>
                    </a:lnTo>
                    <a:lnTo>
                      <a:pt x="10800" y="21600"/>
                    </a:lnTo>
                    <a:lnTo>
                      <a:pt x="0" y="162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FF63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7093" tIns="27093" rIns="27093" bIns="27093" numCol="1" anchor="ctr">
                <a:noAutofit/>
              </a:bodyPr>
              <a:lstStyle/>
              <a:p>
                <a:pPr defTabSz="415431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7" name="Prototype"/>
              <p:cNvSpPr txBox="1"/>
              <p:nvPr/>
            </p:nvSpPr>
            <p:spPr>
              <a:xfrm>
                <a:off x="756987" y="1742327"/>
                <a:ext cx="2511892" cy="544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7093" tIns="27093" rIns="27093" bIns="27093" numCol="1" anchor="ctr">
                <a:noAutofit/>
              </a:bodyPr>
              <a:lstStyle>
                <a:lvl1pPr defTabSz="587022">
                  <a:defRPr sz="2400">
                    <a:solidFill>
                      <a:srgbClr val="FFFFFF"/>
                    </a:solidFill>
                    <a:latin typeface="Neutra Text SC Bold"/>
                    <a:ea typeface="Neutra Text SC Bold"/>
                    <a:cs typeface="Neutra Text SC Bold"/>
                    <a:sym typeface="Neutra Text SC Bold"/>
                  </a:defRPr>
                </a:lvl1pPr>
              </a:lstStyle>
              <a:p>
                <a:r>
                  <a:t>Prototype</a:t>
                </a:r>
              </a:p>
            </p:txBody>
          </p:sp>
        </p:grpSp>
        <p:grpSp>
          <p:nvGrpSpPr>
            <p:cNvPr id="451" name="Group"/>
            <p:cNvGrpSpPr/>
            <p:nvPr/>
          </p:nvGrpSpPr>
          <p:grpSpPr>
            <a:xfrm>
              <a:off x="9527065" y="2691331"/>
              <a:ext cx="3675223" cy="3819404"/>
              <a:chOff x="170567" y="98477"/>
              <a:chExt cx="3675222" cy="3819402"/>
            </a:xfrm>
          </p:grpSpPr>
          <p:sp>
            <p:nvSpPr>
              <p:cNvPr id="449" name="Polygon"/>
              <p:cNvSpPr/>
              <p:nvPr/>
            </p:nvSpPr>
            <p:spPr>
              <a:xfrm rot="1800000">
                <a:off x="735044" y="538089"/>
                <a:ext cx="2546269" cy="2940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5400"/>
                    </a:lnTo>
                    <a:lnTo>
                      <a:pt x="21600" y="16200"/>
                    </a:lnTo>
                    <a:lnTo>
                      <a:pt x="10800" y="21600"/>
                    </a:lnTo>
                    <a:lnTo>
                      <a:pt x="0" y="162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9411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7093" tIns="27093" rIns="27093" bIns="27093" numCol="1" anchor="ctr">
                <a:noAutofit/>
              </a:bodyPr>
              <a:lstStyle/>
              <a:p>
                <a:pPr defTabSz="415431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0" name="Test"/>
              <p:cNvSpPr txBox="1"/>
              <p:nvPr/>
            </p:nvSpPr>
            <p:spPr>
              <a:xfrm>
                <a:off x="1457973" y="1742327"/>
                <a:ext cx="1093257" cy="544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7093" tIns="27093" rIns="27093" bIns="27093" numCol="1" anchor="ctr">
                <a:noAutofit/>
              </a:bodyPr>
              <a:lstStyle>
                <a:lvl1pPr defTabSz="587022">
                  <a:defRPr sz="2400">
                    <a:solidFill>
                      <a:srgbClr val="FFFFFF"/>
                    </a:solidFill>
                    <a:latin typeface="Neutra Text SC Bold"/>
                    <a:ea typeface="Neutra Text SC Bold"/>
                    <a:cs typeface="Neutra Text SC Bold"/>
                    <a:sym typeface="Neutra Text SC Bold"/>
                  </a:defRPr>
                </a:lvl1pPr>
              </a:lstStyle>
              <a:p>
                <a:r>
                  <a:t>Test</a:t>
                </a:r>
              </a:p>
            </p:txBody>
          </p:sp>
        </p:grpSp>
        <p:grpSp>
          <p:nvGrpSpPr>
            <p:cNvPr id="454" name="Group"/>
            <p:cNvGrpSpPr/>
            <p:nvPr/>
          </p:nvGrpSpPr>
          <p:grpSpPr>
            <a:xfrm>
              <a:off x="4852471" y="103011"/>
              <a:ext cx="3675223" cy="3819404"/>
              <a:chOff x="170567" y="98477"/>
              <a:chExt cx="3675222" cy="3819402"/>
            </a:xfrm>
          </p:grpSpPr>
          <p:sp>
            <p:nvSpPr>
              <p:cNvPr id="452" name="Polygon"/>
              <p:cNvSpPr/>
              <p:nvPr/>
            </p:nvSpPr>
            <p:spPr>
              <a:xfrm rot="1800000">
                <a:off x="735044" y="538089"/>
                <a:ext cx="2546269" cy="2940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5400"/>
                    </a:lnTo>
                    <a:lnTo>
                      <a:pt x="21600" y="16200"/>
                    </a:lnTo>
                    <a:lnTo>
                      <a:pt x="10800" y="21600"/>
                    </a:lnTo>
                    <a:lnTo>
                      <a:pt x="0" y="162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FF93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7093" tIns="27093" rIns="27093" bIns="27093" numCol="1" anchor="ctr">
                <a:noAutofit/>
              </a:bodyPr>
              <a:lstStyle/>
              <a:p>
                <a:pPr defTabSz="415431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3" name="Ideate"/>
              <p:cNvSpPr txBox="1"/>
              <p:nvPr/>
            </p:nvSpPr>
            <p:spPr>
              <a:xfrm>
                <a:off x="1262914" y="1742327"/>
                <a:ext cx="1480380" cy="544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7093" tIns="27093" rIns="27093" bIns="27093" numCol="1" anchor="ctr">
                <a:noAutofit/>
              </a:bodyPr>
              <a:lstStyle>
                <a:lvl1pPr defTabSz="587022">
                  <a:defRPr sz="2400">
                    <a:solidFill>
                      <a:srgbClr val="FFFFFF"/>
                    </a:solidFill>
                    <a:latin typeface="Neutra Text SC Bold"/>
                    <a:ea typeface="Neutra Text SC Bold"/>
                    <a:cs typeface="Neutra Text SC Bold"/>
                    <a:sym typeface="Neutra Text SC Bold"/>
                  </a:defRPr>
                </a:lvl1pPr>
              </a:lstStyle>
              <a:p>
                <a:r>
                  <a:t>Ideate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Screen Shot 2018-06-09 at 2.03.51 PM.png" descr="Screen Shot 2018-06-09 at 2.03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84" y="1589621"/>
            <a:ext cx="3772216" cy="10663763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Learning the design process is a process."/>
          <p:cNvSpPr txBox="1"/>
          <p:nvPr/>
        </p:nvSpPr>
        <p:spPr>
          <a:xfrm>
            <a:off x="627591" y="433075"/>
            <a:ext cx="8735610" cy="1720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>
            <a:lvl1pPr algn="l">
              <a:defRPr sz="4800">
                <a:solidFill>
                  <a:srgbClr val="0E2A39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Learning the design process is a process.</a:t>
            </a:r>
          </a:p>
        </p:txBody>
      </p:sp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4953" y="-437174"/>
            <a:ext cx="18894130" cy="10627948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Break"/>
          <p:cNvSpPr txBox="1"/>
          <p:nvPr/>
        </p:nvSpPr>
        <p:spPr>
          <a:xfrm>
            <a:off x="1523573" y="4337050"/>
            <a:ext cx="8837078" cy="107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lnSpc>
                <a:spcPct val="80000"/>
              </a:lnSpc>
              <a:defRPr sz="60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Break</a:t>
            </a:r>
          </a:p>
        </p:txBody>
      </p:sp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Screen Shot 2016-05-31 at 8.26.32 PM.png" descr="Screen Shot 2016-05-31 at 8.26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881" y="-160404"/>
            <a:ext cx="14656291" cy="11196811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Design Challenge…"/>
          <p:cNvSpPr txBox="1"/>
          <p:nvPr/>
        </p:nvSpPr>
        <p:spPr>
          <a:xfrm>
            <a:off x="1046208" y="3267286"/>
            <a:ext cx="8220439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80000"/>
              </a:lnSpc>
              <a:defRPr sz="64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Design Challenge</a:t>
            </a:r>
          </a:p>
          <a:p>
            <a:pPr algn="l">
              <a:lnSpc>
                <a:spcPct val="80000"/>
              </a:lnSpc>
              <a:defRPr sz="20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lnSpc>
                <a:spcPct val="80000"/>
              </a:lnSpc>
              <a:defRPr sz="64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(rapid fire)</a:t>
            </a:r>
          </a:p>
        </p:txBody>
      </p:sp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9795" y="-176883"/>
            <a:ext cx="17079169" cy="10107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993" y="-365524"/>
            <a:ext cx="17698524" cy="10484648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Introduction to Collaboration Tools"/>
          <p:cNvSpPr txBox="1"/>
          <p:nvPr/>
        </p:nvSpPr>
        <p:spPr>
          <a:xfrm>
            <a:off x="711250" y="6648357"/>
            <a:ext cx="8837078" cy="1973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>
              <a:lnSpc>
                <a:spcPct val="80000"/>
              </a:lnSpc>
              <a:defRPr sz="62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lvl1pPr>
          </a:lstStyle>
          <a:p>
            <a:r>
              <a:t>Introduction to Collaboration Tools</a:t>
            </a:r>
          </a:p>
        </p:txBody>
      </p:sp>
      <p:pic>
        <p:nvPicPr>
          <p:cNvPr id="469" name="Image" descr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70" y="373658"/>
            <a:ext cx="5397501" cy="279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Screen Shot 2020-04-28 at 4.59.37 PM.png" descr="Screen Shot 2020-04-28 at 4.59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10" y="17215"/>
            <a:ext cx="4790780" cy="1745213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Teams will be sent to a breakout room to work with each other.…"/>
          <p:cNvSpPr txBox="1"/>
          <p:nvPr/>
        </p:nvSpPr>
        <p:spPr>
          <a:xfrm>
            <a:off x="1335678" y="2153981"/>
            <a:ext cx="10333444" cy="944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marL="308680" indent="-308680" algn="l" defTabSz="457200">
              <a:buSzPct val="75000"/>
              <a:buChar char="•"/>
              <a:defRPr sz="3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GalaxieCopernicus-Book"/>
                <a:ea typeface="GalaxieCopernicus-Book"/>
                <a:cs typeface="GalaxieCopernicus-Book"/>
                <a:sym typeface="GalaxieCopernicus-Book"/>
              </a:rPr>
              <a:t>Teams will be sent to a breakout room to work with each other.</a:t>
            </a:r>
          </a:p>
          <a:p>
            <a:pPr algn="l" defTabSz="457200">
              <a:defRPr sz="3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latin typeface="GalaxieCopernicus-Book"/>
              <a:ea typeface="GalaxieCopernicus-Book"/>
              <a:cs typeface="GalaxieCopernicus-Book"/>
              <a:sym typeface="GalaxieCopernicus-Book"/>
            </a:endParaRPr>
          </a:p>
          <a:p>
            <a:pPr marL="308680" indent="-308680" algn="l" defTabSz="457200">
              <a:buSzPct val="75000"/>
              <a:buChar char="•"/>
              <a:defRPr sz="3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GalaxieCopernicus-Book"/>
                <a:ea typeface="GalaxieCopernicus-Book"/>
                <a:cs typeface="GalaxieCopernicus-Book"/>
                <a:sym typeface="GalaxieCopernicus-Book"/>
              </a:rPr>
              <a:t>If your team has a question, one person can leave the breakout room to get guidance and then return to the group.</a:t>
            </a:r>
          </a:p>
          <a:p>
            <a:pPr algn="l" defTabSz="457200">
              <a:defRPr sz="3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latin typeface="GalaxieCopernicus-Book"/>
              <a:ea typeface="GalaxieCopernicus-Book"/>
              <a:cs typeface="GalaxieCopernicus-Book"/>
              <a:sym typeface="GalaxieCopernicus-Book"/>
            </a:endParaRPr>
          </a:p>
          <a:p>
            <a:pPr marL="308680" indent="-308680" algn="l" defTabSz="457200">
              <a:buSzPct val="75000"/>
              <a:buChar char="•"/>
              <a:defRPr sz="3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GalaxieCopernicus-Book"/>
                <a:ea typeface="GalaxieCopernicus-Book"/>
                <a:cs typeface="GalaxieCopernicus-Book"/>
                <a:sym typeface="GalaxieCopernicus-Book"/>
              </a:rPr>
              <a:t>You will move between breakout rooms and the whole group. </a:t>
            </a:r>
          </a:p>
          <a:p>
            <a:pPr marL="308680" indent="-308680" algn="l" defTabSz="457200">
              <a:buSzPct val="75000"/>
              <a:buChar char="•"/>
              <a:defRPr sz="3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latin typeface="GalaxieCopernicus-Book"/>
              <a:ea typeface="GalaxieCopernicus-Book"/>
              <a:cs typeface="GalaxieCopernicus-Book"/>
              <a:sym typeface="GalaxieCopernicus-Book"/>
            </a:endParaRPr>
          </a:p>
          <a:p>
            <a:pPr marL="308680" indent="-308680" algn="l" defTabSz="457200">
              <a:buSzPct val="75000"/>
              <a:buChar char="•"/>
              <a:defRPr sz="3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GalaxieCopernicus-Book"/>
                <a:ea typeface="GalaxieCopernicus-Book"/>
                <a:cs typeface="GalaxieCopernicus-Book"/>
                <a:sym typeface="GalaxieCopernicus-Book"/>
              </a:rPr>
              <a:t>You will get time warnings in the breakout rooms.</a:t>
            </a:r>
          </a:p>
          <a:p>
            <a:pPr algn="l" defTabSz="457200">
              <a:defRPr sz="16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GalaxieCopernicus-Book"/>
                <a:ea typeface="GalaxieCopernicus-Book"/>
                <a:cs typeface="GalaxieCopernicus-Book"/>
                <a:sym typeface="GalaxieCopernicus-Book"/>
              </a:rPr>
              <a:t> </a:t>
            </a:r>
          </a:p>
          <a:p>
            <a:pPr algn="l">
              <a:defRPr sz="48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>
              <a:latin typeface="GalaxieCopernicus-Semibold"/>
              <a:ea typeface="GalaxieCopernicus-Semibold"/>
              <a:cs typeface="GalaxieCopernicus-Semibold"/>
              <a:sym typeface="GalaxieCopernicus-Semibold"/>
            </a:endParaRPr>
          </a:p>
          <a:p>
            <a:pPr algn="l">
              <a:defRPr sz="48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Semibold"/>
                <a:ea typeface="GalaxieCopernicus-Semibold"/>
                <a:cs typeface="GalaxieCopernicus-Semibold"/>
                <a:sym typeface="GalaxieCopernicus-Semibold"/>
              </a:defRPr>
            </a:pPr>
            <a:endParaRPr>
              <a:latin typeface="GalaxieCopernicus-Semibold"/>
              <a:ea typeface="GalaxieCopernicus-Semibold"/>
              <a:cs typeface="GalaxieCopernicus-Semibold"/>
              <a:sym typeface="GalaxieCopernicus-Semibold"/>
            </a:endParaRPr>
          </a:p>
          <a:p>
            <a:pPr algn="l">
              <a:defRPr sz="30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>
              <a:latin typeface="GalaxieCopernicus-Semibold"/>
              <a:ea typeface="GalaxieCopernicus-Semibold"/>
              <a:cs typeface="GalaxieCopernicus-Semibold"/>
              <a:sym typeface="GalaxieCopernicus-Semibold"/>
            </a:endParaRPr>
          </a:p>
        </p:txBody>
      </p:sp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Screen Shot 2020-04-28 at 4.59.24 PM.png" descr="Screen Shot 2020-04-28 at 4.59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47" y="-55280"/>
            <a:ext cx="4337506" cy="1595663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MURAL Basics…"/>
          <p:cNvSpPr txBox="1"/>
          <p:nvPr/>
        </p:nvSpPr>
        <p:spPr>
          <a:xfrm>
            <a:off x="1340487" y="1460878"/>
            <a:ext cx="10323827" cy="9417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marL="308680" indent="-308680" algn="l" defTabSz="457200">
              <a:buSzPct val="75000"/>
              <a:buChar char="•"/>
              <a:defRPr sz="3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MURAL Basics</a:t>
            </a:r>
          </a:p>
          <a:p>
            <a:pPr algn="l" defTabSz="457200">
              <a:defRPr sz="3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endParaRPr/>
          </a:p>
          <a:p>
            <a:pPr marL="753180" lvl="1" indent="-308680" algn="l" defTabSz="457200">
              <a:buSzPct val="75000"/>
              <a:buChar char="•"/>
              <a:defRPr sz="3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We will be using MURAL in our work together. </a:t>
            </a:r>
          </a:p>
          <a:p>
            <a:pPr lvl="1" algn="l" defTabSz="457200">
              <a:defRPr sz="3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endParaRPr/>
          </a:p>
          <a:p>
            <a:pPr marL="753180" lvl="1" indent="-308680" algn="l" defTabSz="457200">
              <a:buSzPct val="75000"/>
              <a:buChar char="•"/>
              <a:defRPr sz="3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We will get oriented to how to use MURAL together. </a:t>
            </a:r>
          </a:p>
          <a:p>
            <a:pPr marL="1642180" lvl="3" indent="-308680" algn="l" defTabSz="457200">
              <a:buSzPct val="75000"/>
              <a:buChar char="•"/>
              <a:defRPr sz="3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Navigation</a:t>
            </a:r>
          </a:p>
          <a:p>
            <a:pPr marL="1642180" lvl="3" indent="-308680" algn="l" defTabSz="457200">
              <a:buSzPct val="75000"/>
              <a:buChar char="•"/>
              <a:defRPr sz="3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Writing on post-its</a:t>
            </a:r>
          </a:p>
          <a:p>
            <a:pPr marL="1642180" lvl="3" indent="-308680" algn="l" defTabSz="457200">
              <a:buSzPct val="75000"/>
              <a:buChar char="•"/>
              <a:defRPr sz="3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Adding post-its</a:t>
            </a:r>
          </a:p>
          <a:p>
            <a:pPr lvl="1" algn="l" defTabSz="457200">
              <a:defRPr sz="3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endParaRPr/>
          </a:p>
          <a:p>
            <a:pPr marL="753180" lvl="1" indent="-308680" algn="l" defTabSz="457200">
              <a:buSzPct val="75000"/>
              <a:buChar char="•"/>
              <a:defRPr sz="3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We will share a link to the MURAL board we are using in the Zoom chat box. Right click on the URL in the chat box to open the link.</a:t>
            </a:r>
          </a:p>
          <a:p>
            <a:pPr algn="l">
              <a:defRPr sz="48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Semibold"/>
                <a:ea typeface="GalaxieCopernicus-Semibold"/>
                <a:cs typeface="GalaxieCopernicus-Semibold"/>
                <a:sym typeface="GalaxieCopernicus-Semibold"/>
              </a:defRPr>
            </a:pPr>
            <a:endParaRPr/>
          </a:p>
          <a:p>
            <a:pPr algn="l">
              <a:defRPr sz="30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Have a blank sheet of paper and a Sharpie marker on hand…"/>
          <p:cNvSpPr txBox="1"/>
          <p:nvPr/>
        </p:nvSpPr>
        <p:spPr>
          <a:xfrm>
            <a:off x="6212513" y="165870"/>
            <a:ext cx="5931657" cy="12693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marL="868891" indent="-259291" algn="l" defTabSz="457200">
              <a:buSzPct val="75000"/>
              <a:buChar char="•"/>
              <a:defRPr sz="2400" b="1"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Have a blank sheet of paper and a Sharpie marker on hand</a:t>
            </a:r>
          </a:p>
          <a:p>
            <a:pPr marL="609600" algn="l" defTabSz="457200">
              <a:spcBef>
                <a:spcPts val="1300"/>
              </a:spcBef>
              <a:defRPr sz="2400" b="1"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endParaRPr/>
          </a:p>
          <a:p>
            <a:pPr marL="876300" lvl="3" indent="-317500" algn="l" defTabSz="457200">
              <a:spcBef>
                <a:spcPts val="1300"/>
              </a:spcBef>
              <a:buClr>
                <a:srgbClr val="000000"/>
              </a:buClr>
              <a:buSzPct val="75000"/>
              <a:buFont typeface="Arial"/>
              <a:buChar char="•"/>
              <a:defRPr sz="2400" b="1"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Printer paper and/or colored paper</a:t>
            </a:r>
          </a:p>
          <a:p>
            <a:pPr marL="876300" lvl="3" indent="-317500" algn="l" defTabSz="457200">
              <a:spcBef>
                <a:spcPts val="1300"/>
              </a:spcBef>
              <a:buClr>
                <a:srgbClr val="000000"/>
              </a:buClr>
              <a:buSzPct val="75000"/>
              <a:buFont typeface="Arial"/>
              <a:buChar char="•"/>
              <a:defRPr sz="2400" b="1"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Markers</a:t>
            </a:r>
          </a:p>
          <a:p>
            <a:pPr marL="876300" lvl="3" indent="-317500" algn="l" defTabSz="457200">
              <a:spcBef>
                <a:spcPts val="1300"/>
              </a:spcBef>
              <a:buClr>
                <a:srgbClr val="000000"/>
              </a:buClr>
              <a:buSzPct val="75000"/>
              <a:buFont typeface="Arial"/>
              <a:buChar char="•"/>
              <a:defRPr sz="2400" b="1"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String and/or rubber bands</a:t>
            </a:r>
          </a:p>
          <a:p>
            <a:pPr marL="876300" lvl="3" indent="-317500" algn="l" defTabSz="457200">
              <a:spcBef>
                <a:spcPts val="1300"/>
              </a:spcBef>
              <a:buClr>
                <a:srgbClr val="000000"/>
              </a:buClr>
              <a:buSzPct val="75000"/>
              <a:buFont typeface="Arial"/>
              <a:buChar char="•"/>
              <a:defRPr sz="2400" b="1"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Tape</a:t>
            </a:r>
          </a:p>
          <a:p>
            <a:pPr marL="876300" lvl="3" indent="-317500" algn="l" defTabSz="457200">
              <a:spcBef>
                <a:spcPts val="1300"/>
              </a:spcBef>
              <a:buClr>
                <a:srgbClr val="000000"/>
              </a:buClr>
              <a:buSzPct val="75000"/>
              <a:buFont typeface="Arial"/>
              <a:buChar char="•"/>
              <a:defRPr sz="2400" b="1"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Scissors</a:t>
            </a:r>
          </a:p>
          <a:p>
            <a:pPr marL="876300" lvl="3" indent="-317500" algn="l" defTabSz="457200">
              <a:spcBef>
                <a:spcPts val="1300"/>
              </a:spcBef>
              <a:buClr>
                <a:srgbClr val="000000"/>
              </a:buClr>
              <a:buSzPct val="75000"/>
              <a:buFont typeface="Arial"/>
              <a:buChar char="•"/>
              <a:defRPr sz="2400" b="1" u="sng"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rPr>
                <a:hlinkClick r:id="rId2"/>
              </a:rPr>
              <a:t>Tin foil</a:t>
            </a:r>
            <a:endParaRPr u="none"/>
          </a:p>
          <a:p>
            <a:pPr marL="876300" lvl="3" indent="-317500" algn="l" defTabSz="457200">
              <a:spcBef>
                <a:spcPts val="1300"/>
              </a:spcBef>
              <a:buClr>
                <a:srgbClr val="000000"/>
              </a:buClr>
              <a:buSzPct val="75000"/>
              <a:buFont typeface="Arial"/>
              <a:buChar char="•"/>
              <a:defRPr sz="2400" b="1" u="sng"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rPr>
                <a:hlinkClick r:id="rId3"/>
              </a:rPr>
              <a:t>Pipe cleaners</a:t>
            </a:r>
            <a:endParaRPr u="none"/>
          </a:p>
          <a:p>
            <a:pPr marL="876300" lvl="3" indent="-317500" algn="l" defTabSz="457200">
              <a:spcBef>
                <a:spcPts val="1300"/>
              </a:spcBef>
              <a:buClr>
                <a:srgbClr val="000000"/>
              </a:buClr>
              <a:buSzPct val="75000"/>
              <a:buFont typeface="Arial"/>
              <a:buChar char="•"/>
              <a:defRPr sz="2400" b="1" u="sng"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rPr>
                <a:hlinkClick r:id="rId4"/>
              </a:rPr>
              <a:t>Paper clips </a:t>
            </a:r>
            <a:r>
              <a:rPr u="none"/>
              <a:t>and/or </a:t>
            </a:r>
            <a:r>
              <a:rPr>
                <a:hlinkClick r:id="rId5"/>
              </a:rPr>
              <a:t>binder clips</a:t>
            </a:r>
            <a:endParaRPr u="none"/>
          </a:p>
          <a:p>
            <a:pPr marL="876300" lvl="3" indent="-317500" algn="l" defTabSz="457200">
              <a:spcBef>
                <a:spcPts val="1300"/>
              </a:spcBef>
              <a:buClr>
                <a:srgbClr val="000000"/>
              </a:buClr>
              <a:buSzPct val="75000"/>
              <a:buFont typeface="Arial"/>
              <a:buChar char="•"/>
              <a:defRPr sz="2400" b="1"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Anything made of cardboard (boxes, toilet paper rolls, etc.)</a:t>
            </a:r>
          </a:p>
          <a:p>
            <a:pPr algn="l" defTabSz="457200">
              <a:spcBef>
                <a:spcPts val="1300"/>
              </a:spcBef>
              <a:defRPr sz="2400" b="1"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endParaRPr/>
          </a:p>
          <a:p>
            <a:pPr marL="609600" algn="l" defTabSz="457200">
              <a:spcBef>
                <a:spcPts val="1300"/>
              </a:spcBef>
              <a:defRPr sz="2100" b="1"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rPr sz="2400"/>
              <a:t>·   There is no set amount -- just gather whatever you have around the house.</a:t>
            </a:r>
            <a:r>
              <a:t> </a:t>
            </a:r>
          </a:p>
          <a:p>
            <a:pPr algn="l" defTabSz="457200">
              <a:defRPr sz="3200">
                <a:latin typeface="Arial"/>
                <a:ea typeface="Arial"/>
                <a:cs typeface="Arial"/>
                <a:sym typeface="Arial"/>
              </a:defRPr>
            </a:pPr>
            <a:endParaRPr>
              <a:latin typeface="GalaxieCopernicus-Book"/>
              <a:ea typeface="GalaxieCopernicus-Book"/>
              <a:cs typeface="GalaxieCopernicus-Book"/>
              <a:sym typeface="GalaxieCopernicus-Book"/>
            </a:endParaRPr>
          </a:p>
          <a:p>
            <a:pPr algn="l" defTabSz="457200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GalaxieCopernicus-Book"/>
                <a:ea typeface="GalaxieCopernicus-Book"/>
                <a:cs typeface="GalaxieCopernicus-Book"/>
                <a:sym typeface="GalaxieCopernicus-Book"/>
              </a:rPr>
              <a:t> </a:t>
            </a:r>
          </a:p>
          <a:p>
            <a:pPr algn="l">
              <a:defRPr sz="4800"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>
              <a:latin typeface="GalaxieCopernicus-Semibold"/>
              <a:ea typeface="GalaxieCopernicus-Semibold"/>
              <a:cs typeface="GalaxieCopernicus-Semibold"/>
              <a:sym typeface="GalaxieCopernicus-Semibold"/>
            </a:endParaRPr>
          </a:p>
          <a:p>
            <a:pPr algn="l">
              <a:defRPr sz="4800">
                <a:latin typeface="GalaxieCopernicus-Semibold"/>
                <a:ea typeface="GalaxieCopernicus-Semibold"/>
                <a:cs typeface="GalaxieCopernicus-Semibold"/>
                <a:sym typeface="GalaxieCopernicus-Semibold"/>
              </a:defRPr>
            </a:pPr>
            <a:endParaRPr>
              <a:latin typeface="GalaxieCopernicus-Semibold"/>
              <a:ea typeface="GalaxieCopernicus-Semibold"/>
              <a:cs typeface="GalaxieCopernicus-Semibold"/>
              <a:sym typeface="GalaxieCopernicus-Semibold"/>
            </a:endParaRPr>
          </a:p>
          <a:p>
            <a:pPr algn="l">
              <a:defRPr sz="3000"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>
              <a:latin typeface="GalaxieCopernicus-Semibold"/>
              <a:ea typeface="GalaxieCopernicus-Semibold"/>
              <a:cs typeface="GalaxieCopernicus-Semibold"/>
              <a:sym typeface="GalaxieCopernicus-Semibold"/>
            </a:endParaRPr>
          </a:p>
        </p:txBody>
      </p:sp>
      <p:pic>
        <p:nvPicPr>
          <p:cNvPr id="478" name="26907260638_b4bf744b65_o.jpg" descr="26907260638_b4bf744b65_o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267" y="-1"/>
            <a:ext cx="65024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82" name="719aWrD8EKL._AC_SL1500_.jpg" descr="719aWrD8EKL._AC_SL1500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44" y="-565427"/>
            <a:ext cx="13378560" cy="10347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reate a design-based innovation process for schools participating in the Schools2030 initiative…"/>
          <p:cNvSpPr txBox="1"/>
          <p:nvPr/>
        </p:nvSpPr>
        <p:spPr>
          <a:xfrm>
            <a:off x="1222709" y="613320"/>
            <a:ext cx="10995518" cy="7893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7625" tIns="47625" rIns="47625" bIns="47625">
            <a:spAutoFit/>
          </a:bodyPr>
          <a:lstStyle/>
          <a:p>
            <a:pPr marL="370416" indent="-370416" algn="l" defTabSz="457200">
              <a:lnSpc>
                <a:spcPts val="5700"/>
              </a:lnSpc>
              <a:buSzPct val="75000"/>
              <a:buChar char="•"/>
              <a:defRPr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Create a design-based innovation process for schools participating in the Schools2030 initiative</a:t>
            </a:r>
          </a:p>
          <a:p>
            <a:pPr algn="l" defTabSz="457200">
              <a:lnSpc>
                <a:spcPts val="5700"/>
              </a:lnSpc>
              <a:defRPr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endParaRPr/>
          </a:p>
          <a:p>
            <a:pPr marL="370416" indent="-370416" algn="l" defTabSz="457200">
              <a:lnSpc>
                <a:spcPts val="5700"/>
              </a:lnSpc>
              <a:buSzPct val="75000"/>
              <a:buChar char="•"/>
              <a:defRPr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Empower school leaders and educators to launch this innovation process on their campuses</a:t>
            </a:r>
          </a:p>
          <a:p>
            <a:pPr algn="l" defTabSz="457200">
              <a:lnSpc>
                <a:spcPts val="5700"/>
              </a:lnSpc>
              <a:defRPr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endParaRPr/>
          </a:p>
          <a:p>
            <a:pPr marL="370416" indent="-370416" algn="l" defTabSz="457200">
              <a:lnSpc>
                <a:spcPts val="5700"/>
              </a:lnSpc>
              <a:buSzPct val="75000"/>
              <a:buChar char="•"/>
              <a:defRPr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GalaxieCopernicus-Book"/>
                <a:ea typeface="GalaxieCopernicus-Book"/>
                <a:cs typeface="GalaxieCopernicus-Book"/>
                <a:sym typeface="GalaxieCopernicus-Book"/>
              </a:defRPr>
            </a:pPr>
            <a:r>
              <a:t>Design tools to support this work and provide coaching materials to equip AKF staff to work with design teams</a:t>
            </a:r>
          </a:p>
          <a:p>
            <a:pPr algn="l" defTabSz="457200">
              <a:lnSpc>
                <a:spcPts val="5700"/>
              </a:lnSpc>
              <a:defRPr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keep-calm-and-zoom-on-6.png" descr="keep-calm-and-zoom-on-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016" y="-44648"/>
            <a:ext cx="8436768" cy="9842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198" y="-370407"/>
            <a:ext cx="18881794" cy="12587863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Redesign your partner’s morning routine"/>
          <p:cNvSpPr txBox="1"/>
          <p:nvPr/>
        </p:nvSpPr>
        <p:spPr>
          <a:xfrm>
            <a:off x="407824" y="-307666"/>
            <a:ext cx="5909858" cy="2839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80000"/>
              </a:lnSpc>
              <a:defRPr sz="48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lnSpc>
                <a:spcPct val="80000"/>
              </a:lnSpc>
              <a:defRPr sz="48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Redesign your partner’s morning routine</a:t>
            </a:r>
          </a:p>
        </p:txBody>
      </p:sp>
    </p:spTree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198" y="-370407"/>
            <a:ext cx="18881794" cy="12587863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Redesign your partner’s morning routine…"/>
          <p:cNvSpPr txBox="1"/>
          <p:nvPr/>
        </p:nvSpPr>
        <p:spPr>
          <a:xfrm>
            <a:off x="407824" y="-307666"/>
            <a:ext cx="5909858" cy="414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80000"/>
              </a:lnSpc>
              <a:defRPr sz="48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endParaRPr/>
          </a:p>
          <a:p>
            <a:pPr algn="l">
              <a:lnSpc>
                <a:spcPct val="80000"/>
              </a:lnSpc>
              <a:defRPr sz="48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Redesign your partner’s morning routine</a:t>
            </a:r>
          </a:p>
          <a:p>
            <a:pPr algn="l">
              <a:lnSpc>
                <a:spcPct val="80000"/>
              </a:lnSpc>
              <a:defRPr sz="4800">
                <a:solidFill>
                  <a:srgbClr val="FFFFFF"/>
                </a:solidFill>
                <a:latin typeface="GalaxieCopernicus-Extrabold"/>
                <a:ea typeface="GalaxieCopernicus-Extrabold"/>
                <a:cs typeface="GalaxieCopernicus-Extrabold"/>
                <a:sym typeface="GalaxieCopernicus-Extrabold"/>
              </a:defRPr>
            </a:pPr>
            <a:r>
              <a:t>… in the time of COVID-19</a:t>
            </a:r>
          </a:p>
        </p:txBody>
      </p:sp>
    </p:spTree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9292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Screen Shot 2020-04-28 at 3.15.21 PM.png" descr="Screen Shot 2020-04-28 at 3.15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475" y="375577"/>
            <a:ext cx="9663850" cy="90024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9292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Screen Shot 2020-04-28 at 3.15.31 PM.png" descr="Screen Shot 2020-04-28 at 3.15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5" y="1036333"/>
            <a:ext cx="11273630" cy="7680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9292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Screen Shot 2020-04-28 at 3.15.45 PM.png" descr="Screen Shot 2020-04-28 at 3.15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4" y="1103385"/>
            <a:ext cx="10322552" cy="7130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9292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Screen Shot 2020-04-28 at 3.16.21 PM.png" descr="Screen Shot 2020-04-28 at 3.16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204" y="642624"/>
            <a:ext cx="9698392" cy="84683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9292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Screen Shot 2020-04-28 at 3.16.48 PM.png" descr="Screen Shot 2020-04-28 at 3.16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85" y="621150"/>
            <a:ext cx="9757430" cy="8511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9292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Screen Shot 2020-04-28 at 3.16.55 PM.png" descr="Screen Shot 2020-04-28 at 3.16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27" y="480433"/>
            <a:ext cx="11394946" cy="8792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9292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Screen Shot 2020-04-28 at 3.17.04 PM.png" descr="Screen Shot 2020-04-28 at 3.17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2" y="579739"/>
            <a:ext cx="11596556" cy="85941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1605</Words>
  <Application>Microsoft Office PowerPoint</Application>
  <PresentationFormat>Personalizados</PresentationFormat>
  <Paragraphs>317</Paragraphs>
  <Slides>109</Slides>
  <Notes>1</Notes>
  <HiddenSlides>27</HiddenSlides>
  <MMClips>0</MMClips>
  <ScaleCrop>false</ScaleCrop>
  <HeadingPairs>
    <vt:vector size="6" baseType="variant">
      <vt:variant>
        <vt:lpstr>Tipos de letra usados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109</vt:i4>
      </vt:variant>
    </vt:vector>
  </HeadingPairs>
  <TitlesOfParts>
    <vt:vector size="124" baseType="lpstr">
      <vt:lpstr>Arial</vt:lpstr>
      <vt:lpstr>Avenir Roman</vt:lpstr>
      <vt:lpstr>Calibri</vt:lpstr>
      <vt:lpstr>Cooper Black</vt:lpstr>
      <vt:lpstr>GalaxieCopernicus-Book</vt:lpstr>
      <vt:lpstr>GalaxieCopernicus-Extrabold</vt:lpstr>
      <vt:lpstr>GalaxieCopernicus-Medium</vt:lpstr>
      <vt:lpstr>GalaxieCopernicus-Semibold</vt:lpstr>
      <vt:lpstr>Gill Sans</vt:lpstr>
      <vt:lpstr>Helvetica</vt:lpstr>
      <vt:lpstr>Helvetica Light</vt:lpstr>
      <vt:lpstr>Larsseit</vt:lpstr>
      <vt:lpstr>Neutra Text SC Bold</vt:lpstr>
      <vt:lpstr>Times Roman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Marcio Bento</cp:lastModifiedBy>
  <cp:revision>4</cp:revision>
  <dcterms:modified xsi:type="dcterms:W3CDTF">2023-08-02T14:58:46Z</dcterms:modified>
</cp:coreProperties>
</file>